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74" r:id="rId3"/>
    <p:sldId id="279" r:id="rId4"/>
    <p:sldId id="257" r:id="rId5"/>
    <p:sldId id="258" r:id="rId6"/>
    <p:sldId id="260" r:id="rId7"/>
    <p:sldId id="275" r:id="rId8"/>
    <p:sldId id="261" r:id="rId9"/>
    <p:sldId id="276" r:id="rId10"/>
    <p:sldId id="277" r:id="rId11"/>
    <p:sldId id="278" r:id="rId12"/>
    <p:sldId id="285" r:id="rId13"/>
    <p:sldId id="286" r:id="rId14"/>
    <p:sldId id="262" r:id="rId15"/>
    <p:sldId id="287" r:id="rId16"/>
    <p:sldId id="263" r:id="rId17"/>
    <p:sldId id="288" r:id="rId18"/>
    <p:sldId id="264" r:id="rId19"/>
    <p:sldId id="289" r:id="rId20"/>
    <p:sldId id="265" r:id="rId21"/>
    <p:sldId id="290" r:id="rId22"/>
    <p:sldId id="291" r:id="rId23"/>
    <p:sldId id="292" r:id="rId24"/>
    <p:sldId id="266" r:id="rId25"/>
    <p:sldId id="293" r:id="rId26"/>
    <p:sldId id="267" r:id="rId27"/>
    <p:sldId id="294" r:id="rId28"/>
    <p:sldId id="268" r:id="rId29"/>
    <p:sldId id="296" r:id="rId30"/>
    <p:sldId id="295" r:id="rId31"/>
    <p:sldId id="269" r:id="rId32"/>
    <p:sldId id="270" r:id="rId33"/>
    <p:sldId id="271" r:id="rId34"/>
    <p:sldId id="272" r:id="rId35"/>
    <p:sldId id="273" r:id="rId36"/>
    <p:sldId id="282" r:id="rId37"/>
    <p:sldId id="280" r:id="rId38"/>
    <p:sldId id="281" r:id="rId39"/>
    <p:sldId id="283" r:id="rId40"/>
    <p:sldId id="284" r:id="rId41"/>
    <p:sldId id="259" r:id="rId4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4" d="100"/>
          <a:sy n="64" d="100"/>
        </p:scale>
        <p:origin x="748"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240E9A2-048A-4BEE-A23B-FF7941E9B277}" type="doc">
      <dgm:prSet loTypeId="urn:microsoft.com/office/officeart/2005/8/layout/hierarchy1" loCatId="hierarchy" qsTypeId="urn:microsoft.com/office/officeart/2005/8/quickstyle/simple1" qsCatId="simple" csTypeId="urn:microsoft.com/office/officeart/2005/8/colors/colorful2" csCatId="colorful" phldr="1"/>
      <dgm:spPr/>
      <dgm:t>
        <a:bodyPr/>
        <a:lstStyle/>
        <a:p>
          <a:endParaRPr lang="en-US"/>
        </a:p>
      </dgm:t>
    </dgm:pt>
    <dgm:pt modelId="{313747AB-EC5A-42B8-8BE6-B088B84A5E48}">
      <dgm:prSet/>
      <dgm:spPr/>
      <dgm:t>
        <a:bodyPr/>
        <a:lstStyle/>
        <a:p>
          <a:r>
            <a:rPr lang="en-MY" dirty="0"/>
            <a:t>Data Warehouse Planning and Design involves a series of structured steps to ensure that the resulting system is aligned with organizational needs and goals, scalable, and performs efficiently.</a:t>
          </a:r>
          <a:endParaRPr lang="en-US" dirty="0"/>
        </a:p>
      </dgm:t>
    </dgm:pt>
    <dgm:pt modelId="{8D752C78-3772-45DD-9F8A-06F02006D2AE}" type="parTrans" cxnId="{53553793-1FCD-4F81-84C0-B67A54D2F78C}">
      <dgm:prSet/>
      <dgm:spPr/>
      <dgm:t>
        <a:bodyPr/>
        <a:lstStyle/>
        <a:p>
          <a:endParaRPr lang="en-US"/>
        </a:p>
      </dgm:t>
    </dgm:pt>
    <dgm:pt modelId="{80523309-7AFC-48A2-B264-520653837823}" type="sibTrans" cxnId="{53553793-1FCD-4F81-84C0-B67A54D2F78C}">
      <dgm:prSet/>
      <dgm:spPr/>
      <dgm:t>
        <a:bodyPr/>
        <a:lstStyle/>
        <a:p>
          <a:endParaRPr lang="en-US"/>
        </a:p>
      </dgm:t>
    </dgm:pt>
    <dgm:pt modelId="{AF0AA223-8C34-40D8-8151-63497051AAC0}">
      <dgm:prSet/>
      <dgm:spPr/>
      <dgm:t>
        <a:bodyPr/>
        <a:lstStyle/>
        <a:p>
          <a:r>
            <a:rPr lang="en-MY" dirty="0"/>
            <a:t>Here is a high-level overview of the typical phases involved in Data Warehouse Planning and Design.</a:t>
          </a:r>
          <a:endParaRPr lang="en-US" dirty="0"/>
        </a:p>
      </dgm:t>
    </dgm:pt>
    <dgm:pt modelId="{6ED364EC-EEB9-4A61-9923-1F19FA11F28B}" type="parTrans" cxnId="{12621D5B-7651-4EC6-B3A0-6559DEB17BD2}">
      <dgm:prSet/>
      <dgm:spPr/>
      <dgm:t>
        <a:bodyPr/>
        <a:lstStyle/>
        <a:p>
          <a:endParaRPr lang="en-US"/>
        </a:p>
      </dgm:t>
    </dgm:pt>
    <dgm:pt modelId="{9A2CBB02-920E-47F8-B8FD-94F36C4502F2}" type="sibTrans" cxnId="{12621D5B-7651-4EC6-B3A0-6559DEB17BD2}">
      <dgm:prSet/>
      <dgm:spPr/>
      <dgm:t>
        <a:bodyPr/>
        <a:lstStyle/>
        <a:p>
          <a:endParaRPr lang="en-US"/>
        </a:p>
      </dgm:t>
    </dgm:pt>
    <dgm:pt modelId="{8BCD2A70-C9C3-4B6B-9CEA-6EFA5E1A4491}" type="pres">
      <dgm:prSet presAssocID="{1240E9A2-048A-4BEE-A23B-FF7941E9B277}" presName="hierChild1" presStyleCnt="0">
        <dgm:presLayoutVars>
          <dgm:chPref val="1"/>
          <dgm:dir/>
          <dgm:animOne val="branch"/>
          <dgm:animLvl val="lvl"/>
          <dgm:resizeHandles/>
        </dgm:presLayoutVars>
      </dgm:prSet>
      <dgm:spPr/>
    </dgm:pt>
    <dgm:pt modelId="{534AF56D-121C-4AAB-9AB5-1DEC26A5FCA0}" type="pres">
      <dgm:prSet presAssocID="{313747AB-EC5A-42B8-8BE6-B088B84A5E48}" presName="hierRoot1" presStyleCnt="0"/>
      <dgm:spPr/>
    </dgm:pt>
    <dgm:pt modelId="{BD31AAAB-887A-4A10-B7BF-53F0AABC7DAD}" type="pres">
      <dgm:prSet presAssocID="{313747AB-EC5A-42B8-8BE6-B088B84A5E48}" presName="composite" presStyleCnt="0"/>
      <dgm:spPr/>
    </dgm:pt>
    <dgm:pt modelId="{3BBED20D-0ADD-424D-A408-EE90EF4649F6}" type="pres">
      <dgm:prSet presAssocID="{313747AB-EC5A-42B8-8BE6-B088B84A5E48}" presName="background" presStyleLbl="node0" presStyleIdx="0" presStyleCnt="2"/>
      <dgm:spPr/>
    </dgm:pt>
    <dgm:pt modelId="{C919355F-3DEC-4AFF-BC7C-EAAE19371FF9}" type="pres">
      <dgm:prSet presAssocID="{313747AB-EC5A-42B8-8BE6-B088B84A5E48}" presName="text" presStyleLbl="fgAcc0" presStyleIdx="0" presStyleCnt="2">
        <dgm:presLayoutVars>
          <dgm:chPref val="3"/>
        </dgm:presLayoutVars>
      </dgm:prSet>
      <dgm:spPr/>
    </dgm:pt>
    <dgm:pt modelId="{848847D0-498B-432D-B936-6992E0E9F81C}" type="pres">
      <dgm:prSet presAssocID="{313747AB-EC5A-42B8-8BE6-B088B84A5E48}" presName="hierChild2" presStyleCnt="0"/>
      <dgm:spPr/>
    </dgm:pt>
    <dgm:pt modelId="{25998A31-1F0A-443A-8A30-A1B700EB81D8}" type="pres">
      <dgm:prSet presAssocID="{AF0AA223-8C34-40D8-8151-63497051AAC0}" presName="hierRoot1" presStyleCnt="0"/>
      <dgm:spPr/>
    </dgm:pt>
    <dgm:pt modelId="{558FCFDB-1D3F-4A0E-AF29-9DD2AC96F336}" type="pres">
      <dgm:prSet presAssocID="{AF0AA223-8C34-40D8-8151-63497051AAC0}" presName="composite" presStyleCnt="0"/>
      <dgm:spPr/>
    </dgm:pt>
    <dgm:pt modelId="{CA406E84-38D0-4B2D-80E4-75379C102151}" type="pres">
      <dgm:prSet presAssocID="{AF0AA223-8C34-40D8-8151-63497051AAC0}" presName="background" presStyleLbl="node0" presStyleIdx="1" presStyleCnt="2"/>
      <dgm:spPr/>
    </dgm:pt>
    <dgm:pt modelId="{FB73CF04-49A5-4D2F-B501-7FC910AA2591}" type="pres">
      <dgm:prSet presAssocID="{AF0AA223-8C34-40D8-8151-63497051AAC0}" presName="text" presStyleLbl="fgAcc0" presStyleIdx="1" presStyleCnt="2">
        <dgm:presLayoutVars>
          <dgm:chPref val="3"/>
        </dgm:presLayoutVars>
      </dgm:prSet>
      <dgm:spPr/>
    </dgm:pt>
    <dgm:pt modelId="{10C5C96D-4DE5-43E8-8357-D1DA371094CF}" type="pres">
      <dgm:prSet presAssocID="{AF0AA223-8C34-40D8-8151-63497051AAC0}" presName="hierChild2" presStyleCnt="0"/>
      <dgm:spPr/>
    </dgm:pt>
  </dgm:ptLst>
  <dgm:cxnLst>
    <dgm:cxn modelId="{12621D5B-7651-4EC6-B3A0-6559DEB17BD2}" srcId="{1240E9A2-048A-4BEE-A23B-FF7941E9B277}" destId="{AF0AA223-8C34-40D8-8151-63497051AAC0}" srcOrd="1" destOrd="0" parTransId="{6ED364EC-EEB9-4A61-9923-1F19FA11F28B}" sibTransId="{9A2CBB02-920E-47F8-B8FD-94F36C4502F2}"/>
    <dgm:cxn modelId="{53553793-1FCD-4F81-84C0-B67A54D2F78C}" srcId="{1240E9A2-048A-4BEE-A23B-FF7941E9B277}" destId="{313747AB-EC5A-42B8-8BE6-B088B84A5E48}" srcOrd="0" destOrd="0" parTransId="{8D752C78-3772-45DD-9F8A-06F02006D2AE}" sibTransId="{80523309-7AFC-48A2-B264-520653837823}"/>
    <dgm:cxn modelId="{AF34BCBD-4CD8-48BD-9CA2-54173B5FD39B}" type="presOf" srcId="{313747AB-EC5A-42B8-8BE6-B088B84A5E48}" destId="{C919355F-3DEC-4AFF-BC7C-EAAE19371FF9}" srcOrd="0" destOrd="0" presId="urn:microsoft.com/office/officeart/2005/8/layout/hierarchy1"/>
    <dgm:cxn modelId="{BB29C8C0-20C8-4483-B931-503C23D51FF7}" type="presOf" srcId="{1240E9A2-048A-4BEE-A23B-FF7941E9B277}" destId="{8BCD2A70-C9C3-4B6B-9CEA-6EFA5E1A4491}" srcOrd="0" destOrd="0" presId="urn:microsoft.com/office/officeart/2005/8/layout/hierarchy1"/>
    <dgm:cxn modelId="{444FE5C8-67EF-4547-A47C-D81B25C67832}" type="presOf" srcId="{AF0AA223-8C34-40D8-8151-63497051AAC0}" destId="{FB73CF04-49A5-4D2F-B501-7FC910AA2591}" srcOrd="0" destOrd="0" presId="urn:microsoft.com/office/officeart/2005/8/layout/hierarchy1"/>
    <dgm:cxn modelId="{0FA825AE-A453-4EF0-A9DA-402ACB89DA29}" type="presParOf" srcId="{8BCD2A70-C9C3-4B6B-9CEA-6EFA5E1A4491}" destId="{534AF56D-121C-4AAB-9AB5-1DEC26A5FCA0}" srcOrd="0" destOrd="0" presId="urn:microsoft.com/office/officeart/2005/8/layout/hierarchy1"/>
    <dgm:cxn modelId="{8D55B947-1EC7-4AE0-A5E9-1E5BCD21E7CC}" type="presParOf" srcId="{534AF56D-121C-4AAB-9AB5-1DEC26A5FCA0}" destId="{BD31AAAB-887A-4A10-B7BF-53F0AABC7DAD}" srcOrd="0" destOrd="0" presId="urn:microsoft.com/office/officeart/2005/8/layout/hierarchy1"/>
    <dgm:cxn modelId="{930FAD08-F648-4313-9BC0-7EA9093E2687}" type="presParOf" srcId="{BD31AAAB-887A-4A10-B7BF-53F0AABC7DAD}" destId="{3BBED20D-0ADD-424D-A408-EE90EF4649F6}" srcOrd="0" destOrd="0" presId="urn:microsoft.com/office/officeart/2005/8/layout/hierarchy1"/>
    <dgm:cxn modelId="{D90E38ED-769E-492C-8EDB-C53BDFC1583E}" type="presParOf" srcId="{BD31AAAB-887A-4A10-B7BF-53F0AABC7DAD}" destId="{C919355F-3DEC-4AFF-BC7C-EAAE19371FF9}" srcOrd="1" destOrd="0" presId="urn:microsoft.com/office/officeart/2005/8/layout/hierarchy1"/>
    <dgm:cxn modelId="{8465D4D4-3DEC-41CF-BB27-5B5CBC70AB09}" type="presParOf" srcId="{534AF56D-121C-4AAB-9AB5-1DEC26A5FCA0}" destId="{848847D0-498B-432D-B936-6992E0E9F81C}" srcOrd="1" destOrd="0" presId="urn:microsoft.com/office/officeart/2005/8/layout/hierarchy1"/>
    <dgm:cxn modelId="{1CAF5263-6B8F-490A-8669-E266D5B99853}" type="presParOf" srcId="{8BCD2A70-C9C3-4B6B-9CEA-6EFA5E1A4491}" destId="{25998A31-1F0A-443A-8A30-A1B700EB81D8}" srcOrd="1" destOrd="0" presId="urn:microsoft.com/office/officeart/2005/8/layout/hierarchy1"/>
    <dgm:cxn modelId="{1FBE4303-CB54-4C22-9E7F-45F2130D226B}" type="presParOf" srcId="{25998A31-1F0A-443A-8A30-A1B700EB81D8}" destId="{558FCFDB-1D3F-4A0E-AF29-9DD2AC96F336}" srcOrd="0" destOrd="0" presId="urn:microsoft.com/office/officeart/2005/8/layout/hierarchy1"/>
    <dgm:cxn modelId="{9B5F9008-8A7E-4061-8028-3FD417575F89}" type="presParOf" srcId="{558FCFDB-1D3F-4A0E-AF29-9DD2AC96F336}" destId="{CA406E84-38D0-4B2D-80E4-75379C102151}" srcOrd="0" destOrd="0" presId="urn:microsoft.com/office/officeart/2005/8/layout/hierarchy1"/>
    <dgm:cxn modelId="{71223D0B-A18C-4900-8742-BA6533C1FC13}" type="presParOf" srcId="{558FCFDB-1D3F-4A0E-AF29-9DD2AC96F336}" destId="{FB73CF04-49A5-4D2F-B501-7FC910AA2591}" srcOrd="1" destOrd="0" presId="urn:microsoft.com/office/officeart/2005/8/layout/hierarchy1"/>
    <dgm:cxn modelId="{5FCE1CFD-6D39-46E2-8E35-5822CAF50A9C}" type="presParOf" srcId="{25998A31-1F0A-443A-8A30-A1B700EB81D8}" destId="{10C5C96D-4DE5-43E8-8357-D1DA371094CF}"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4984EAE-1A17-4825-AA75-02BA3C353D97}" type="doc">
      <dgm:prSet loTypeId="urn:microsoft.com/office/officeart/2016/7/layout/VerticalDownArrowProcess" loCatId="process" qsTypeId="urn:microsoft.com/office/officeart/2005/8/quickstyle/simple2" qsCatId="simple" csTypeId="urn:microsoft.com/office/officeart/2005/8/colors/colorful2" csCatId="colorful"/>
      <dgm:spPr/>
      <dgm:t>
        <a:bodyPr/>
        <a:lstStyle/>
        <a:p>
          <a:endParaRPr lang="en-US"/>
        </a:p>
      </dgm:t>
    </dgm:pt>
    <dgm:pt modelId="{F2A79BF8-BDFF-4562-9581-CEA927498946}">
      <dgm:prSet/>
      <dgm:spPr/>
      <dgm:t>
        <a:bodyPr/>
        <a:lstStyle/>
        <a:p>
          <a:r>
            <a:rPr lang="en-US"/>
            <a:t>Design</a:t>
          </a:r>
        </a:p>
      </dgm:t>
    </dgm:pt>
    <dgm:pt modelId="{B50BC253-5F42-4BF4-BE11-354E2B35724B}" type="parTrans" cxnId="{AD5C4DB7-B08D-41E4-BD2B-176978867160}">
      <dgm:prSet/>
      <dgm:spPr/>
      <dgm:t>
        <a:bodyPr/>
        <a:lstStyle/>
        <a:p>
          <a:endParaRPr lang="en-US"/>
        </a:p>
      </dgm:t>
    </dgm:pt>
    <dgm:pt modelId="{18F99696-7AFE-4474-A0B9-0680CDD8197E}" type="sibTrans" cxnId="{AD5C4DB7-B08D-41E4-BD2B-176978867160}">
      <dgm:prSet/>
      <dgm:spPr/>
      <dgm:t>
        <a:bodyPr/>
        <a:lstStyle/>
        <a:p>
          <a:endParaRPr lang="en-US"/>
        </a:p>
      </dgm:t>
    </dgm:pt>
    <dgm:pt modelId="{2E5818E5-BC98-4FEA-BCB2-9D8867B024E3}">
      <dgm:prSet/>
      <dgm:spPr/>
      <dgm:t>
        <a:bodyPr/>
        <a:lstStyle/>
        <a:p>
          <a:r>
            <a:rPr lang="en-US"/>
            <a:t>Design Extract Logic:</a:t>
          </a:r>
        </a:p>
      </dgm:t>
    </dgm:pt>
    <dgm:pt modelId="{885EFFC6-A41C-4837-970C-AE468F746010}" type="parTrans" cxnId="{BEC38B97-3BB6-41C7-A458-DB0D3D9F6D00}">
      <dgm:prSet/>
      <dgm:spPr/>
      <dgm:t>
        <a:bodyPr/>
        <a:lstStyle/>
        <a:p>
          <a:endParaRPr lang="en-US"/>
        </a:p>
      </dgm:t>
    </dgm:pt>
    <dgm:pt modelId="{7FF76645-0864-436E-88B3-7DF11C7218C2}" type="sibTrans" cxnId="{BEC38B97-3BB6-41C7-A458-DB0D3D9F6D00}">
      <dgm:prSet/>
      <dgm:spPr/>
      <dgm:t>
        <a:bodyPr/>
        <a:lstStyle/>
        <a:p>
          <a:endParaRPr lang="en-US"/>
        </a:p>
      </dgm:t>
    </dgm:pt>
    <dgm:pt modelId="{E4D7D01C-C43A-4BDA-8212-42E209C00EC4}">
      <dgm:prSet/>
      <dgm:spPr/>
      <dgm:t>
        <a:bodyPr/>
        <a:lstStyle/>
        <a:p>
          <a:r>
            <a:rPr lang="en-US"/>
            <a:t>Determine how data will be extracted from source systems.</a:t>
          </a:r>
        </a:p>
      </dgm:t>
    </dgm:pt>
    <dgm:pt modelId="{56874F49-DE55-47C4-9B6F-54D58EACDF3F}" type="parTrans" cxnId="{AE6DDCDA-D6EB-4680-A76D-A101A7AEB65E}">
      <dgm:prSet/>
      <dgm:spPr/>
      <dgm:t>
        <a:bodyPr/>
        <a:lstStyle/>
        <a:p>
          <a:endParaRPr lang="en-US"/>
        </a:p>
      </dgm:t>
    </dgm:pt>
    <dgm:pt modelId="{F591FFCC-B96F-4671-B813-CF953EE3C1EB}" type="sibTrans" cxnId="{AE6DDCDA-D6EB-4680-A76D-A101A7AEB65E}">
      <dgm:prSet/>
      <dgm:spPr/>
      <dgm:t>
        <a:bodyPr/>
        <a:lstStyle/>
        <a:p>
          <a:endParaRPr lang="en-US"/>
        </a:p>
      </dgm:t>
    </dgm:pt>
    <dgm:pt modelId="{8930AC1C-2744-4258-9E7A-308B08AF0EB4}">
      <dgm:prSet/>
      <dgm:spPr/>
      <dgm:t>
        <a:bodyPr/>
        <a:lstStyle/>
        <a:p>
          <a:r>
            <a:rPr lang="en-US"/>
            <a:t>Develop</a:t>
          </a:r>
        </a:p>
      </dgm:t>
    </dgm:pt>
    <dgm:pt modelId="{FDBD2CDA-7922-4AA6-AD6F-9F74ED906147}" type="parTrans" cxnId="{2024A337-F1A9-40E3-B93F-1B26B01A413B}">
      <dgm:prSet/>
      <dgm:spPr/>
      <dgm:t>
        <a:bodyPr/>
        <a:lstStyle/>
        <a:p>
          <a:endParaRPr lang="en-US"/>
        </a:p>
      </dgm:t>
    </dgm:pt>
    <dgm:pt modelId="{6CA72C10-1491-4AE0-8354-CE33A3BE5F52}" type="sibTrans" cxnId="{2024A337-F1A9-40E3-B93F-1B26B01A413B}">
      <dgm:prSet/>
      <dgm:spPr/>
      <dgm:t>
        <a:bodyPr/>
        <a:lstStyle/>
        <a:p>
          <a:endParaRPr lang="en-US"/>
        </a:p>
      </dgm:t>
    </dgm:pt>
    <dgm:pt modelId="{FDD22A40-4C5A-4D66-AF63-632450E234E0}">
      <dgm:prSet/>
      <dgm:spPr/>
      <dgm:t>
        <a:bodyPr/>
        <a:lstStyle/>
        <a:p>
          <a:r>
            <a:rPr lang="en-US"/>
            <a:t>Develop Transformation Logic:</a:t>
          </a:r>
        </a:p>
      </dgm:t>
    </dgm:pt>
    <dgm:pt modelId="{32BA804A-289E-4085-B26B-0303CBC44995}" type="parTrans" cxnId="{292A97D5-92D0-4EF0-B3AA-06807D7B321B}">
      <dgm:prSet/>
      <dgm:spPr/>
      <dgm:t>
        <a:bodyPr/>
        <a:lstStyle/>
        <a:p>
          <a:endParaRPr lang="en-US"/>
        </a:p>
      </dgm:t>
    </dgm:pt>
    <dgm:pt modelId="{BD00DF6D-9A60-45EE-8349-7117BB7BE160}" type="sibTrans" cxnId="{292A97D5-92D0-4EF0-B3AA-06807D7B321B}">
      <dgm:prSet/>
      <dgm:spPr/>
      <dgm:t>
        <a:bodyPr/>
        <a:lstStyle/>
        <a:p>
          <a:endParaRPr lang="en-US"/>
        </a:p>
      </dgm:t>
    </dgm:pt>
    <dgm:pt modelId="{A37EBF7B-F58E-41B0-BE11-08D6FD9F9666}">
      <dgm:prSet/>
      <dgm:spPr/>
      <dgm:t>
        <a:bodyPr/>
        <a:lstStyle/>
        <a:p>
          <a:r>
            <a:rPr lang="en-US"/>
            <a:t>Define the transformations required to clean, enrich, and format the data.</a:t>
          </a:r>
        </a:p>
      </dgm:t>
    </dgm:pt>
    <dgm:pt modelId="{50C744FC-842B-433C-A6EC-CA19FC21B621}" type="parTrans" cxnId="{746381DC-6ED8-4D4C-8878-B995B0FF33DE}">
      <dgm:prSet/>
      <dgm:spPr/>
      <dgm:t>
        <a:bodyPr/>
        <a:lstStyle/>
        <a:p>
          <a:endParaRPr lang="en-US"/>
        </a:p>
      </dgm:t>
    </dgm:pt>
    <dgm:pt modelId="{57902942-BDCB-4DAA-82C4-F0CB5032C832}" type="sibTrans" cxnId="{746381DC-6ED8-4D4C-8878-B995B0FF33DE}">
      <dgm:prSet/>
      <dgm:spPr/>
      <dgm:t>
        <a:bodyPr/>
        <a:lstStyle/>
        <a:p>
          <a:endParaRPr lang="en-US"/>
        </a:p>
      </dgm:t>
    </dgm:pt>
    <dgm:pt modelId="{321BA25D-F279-4B26-87A0-BDFB553BE951}">
      <dgm:prSet/>
      <dgm:spPr/>
      <dgm:t>
        <a:bodyPr/>
        <a:lstStyle/>
        <a:p>
          <a:r>
            <a:rPr lang="en-US"/>
            <a:t>Design</a:t>
          </a:r>
        </a:p>
      </dgm:t>
    </dgm:pt>
    <dgm:pt modelId="{6399529C-D6A7-4302-A3A4-CD102ADF739F}" type="parTrans" cxnId="{CF7BA39A-2CE7-4123-8414-A6673628627E}">
      <dgm:prSet/>
      <dgm:spPr/>
      <dgm:t>
        <a:bodyPr/>
        <a:lstStyle/>
        <a:p>
          <a:endParaRPr lang="en-US"/>
        </a:p>
      </dgm:t>
    </dgm:pt>
    <dgm:pt modelId="{15095C4B-7EAD-4773-9F58-5564227B7806}" type="sibTrans" cxnId="{CF7BA39A-2CE7-4123-8414-A6673628627E}">
      <dgm:prSet/>
      <dgm:spPr/>
      <dgm:t>
        <a:bodyPr/>
        <a:lstStyle/>
        <a:p>
          <a:endParaRPr lang="en-US"/>
        </a:p>
      </dgm:t>
    </dgm:pt>
    <dgm:pt modelId="{9C108833-690F-4F90-9B2B-C8F63BD3C6D9}">
      <dgm:prSet/>
      <dgm:spPr/>
      <dgm:t>
        <a:bodyPr/>
        <a:lstStyle/>
        <a:p>
          <a:r>
            <a:rPr lang="en-US"/>
            <a:t>Design Load Strategy:</a:t>
          </a:r>
        </a:p>
      </dgm:t>
    </dgm:pt>
    <dgm:pt modelId="{55D54D6F-21EC-4095-B1A0-C256E3031DD5}" type="parTrans" cxnId="{812FF321-FD95-4EEC-BC3F-1B956855B429}">
      <dgm:prSet/>
      <dgm:spPr/>
      <dgm:t>
        <a:bodyPr/>
        <a:lstStyle/>
        <a:p>
          <a:endParaRPr lang="en-US"/>
        </a:p>
      </dgm:t>
    </dgm:pt>
    <dgm:pt modelId="{39532ACD-9A77-4153-8207-BA21EE2FBA71}" type="sibTrans" cxnId="{812FF321-FD95-4EEC-BC3F-1B956855B429}">
      <dgm:prSet/>
      <dgm:spPr/>
      <dgm:t>
        <a:bodyPr/>
        <a:lstStyle/>
        <a:p>
          <a:endParaRPr lang="en-US"/>
        </a:p>
      </dgm:t>
    </dgm:pt>
    <dgm:pt modelId="{96B8FA73-10FB-4D38-A551-FA2BF82673D1}">
      <dgm:prSet/>
      <dgm:spPr/>
      <dgm:t>
        <a:bodyPr/>
        <a:lstStyle/>
        <a:p>
          <a:r>
            <a:rPr lang="en-US"/>
            <a:t>Plan how the transformed data will be loaded into the Data Warehouse.</a:t>
          </a:r>
        </a:p>
      </dgm:t>
    </dgm:pt>
    <dgm:pt modelId="{1FC1E801-4F5A-4777-9CF9-3014FC19DF0A}" type="parTrans" cxnId="{BF49DA6B-E4C9-4B29-BCBC-CA62C47240FA}">
      <dgm:prSet/>
      <dgm:spPr/>
      <dgm:t>
        <a:bodyPr/>
        <a:lstStyle/>
        <a:p>
          <a:endParaRPr lang="en-US"/>
        </a:p>
      </dgm:t>
    </dgm:pt>
    <dgm:pt modelId="{C80B9333-35C8-4681-BC92-43E41F1AA113}" type="sibTrans" cxnId="{BF49DA6B-E4C9-4B29-BCBC-CA62C47240FA}">
      <dgm:prSet/>
      <dgm:spPr/>
      <dgm:t>
        <a:bodyPr/>
        <a:lstStyle/>
        <a:p>
          <a:endParaRPr lang="en-US"/>
        </a:p>
      </dgm:t>
    </dgm:pt>
    <dgm:pt modelId="{1FACF9E9-0317-4F43-A566-C0D3E3B54994}" type="pres">
      <dgm:prSet presAssocID="{A4984EAE-1A17-4825-AA75-02BA3C353D97}" presName="Name0" presStyleCnt="0">
        <dgm:presLayoutVars>
          <dgm:dir/>
          <dgm:animLvl val="lvl"/>
          <dgm:resizeHandles val="exact"/>
        </dgm:presLayoutVars>
      </dgm:prSet>
      <dgm:spPr/>
    </dgm:pt>
    <dgm:pt modelId="{87858DDC-EF0D-42AE-B60D-8FFA23FEC7BD}" type="pres">
      <dgm:prSet presAssocID="{321BA25D-F279-4B26-87A0-BDFB553BE951}" presName="boxAndChildren" presStyleCnt="0"/>
      <dgm:spPr/>
    </dgm:pt>
    <dgm:pt modelId="{D450E3D3-7514-498A-B7B8-A8A85797724E}" type="pres">
      <dgm:prSet presAssocID="{321BA25D-F279-4B26-87A0-BDFB553BE951}" presName="parentTextBox" presStyleLbl="alignNode1" presStyleIdx="0" presStyleCnt="3"/>
      <dgm:spPr/>
    </dgm:pt>
    <dgm:pt modelId="{3CD3D8A3-9768-431F-B6F7-25CB95ACF2C8}" type="pres">
      <dgm:prSet presAssocID="{321BA25D-F279-4B26-87A0-BDFB553BE951}" presName="descendantBox" presStyleLbl="bgAccFollowNode1" presStyleIdx="0" presStyleCnt="3"/>
      <dgm:spPr/>
    </dgm:pt>
    <dgm:pt modelId="{44EA779C-B76C-433C-8B4F-7198A8A963BF}" type="pres">
      <dgm:prSet presAssocID="{6CA72C10-1491-4AE0-8354-CE33A3BE5F52}" presName="sp" presStyleCnt="0"/>
      <dgm:spPr/>
    </dgm:pt>
    <dgm:pt modelId="{35ACDBFD-077F-4339-946A-53F815BB1148}" type="pres">
      <dgm:prSet presAssocID="{8930AC1C-2744-4258-9E7A-308B08AF0EB4}" presName="arrowAndChildren" presStyleCnt="0"/>
      <dgm:spPr/>
    </dgm:pt>
    <dgm:pt modelId="{D05A122C-7718-47E7-8658-F1BFCDC55D58}" type="pres">
      <dgm:prSet presAssocID="{8930AC1C-2744-4258-9E7A-308B08AF0EB4}" presName="parentTextArrow" presStyleLbl="node1" presStyleIdx="0" presStyleCnt="0"/>
      <dgm:spPr/>
    </dgm:pt>
    <dgm:pt modelId="{FBBE7258-F504-49CA-A372-A552E096CF1E}" type="pres">
      <dgm:prSet presAssocID="{8930AC1C-2744-4258-9E7A-308B08AF0EB4}" presName="arrow" presStyleLbl="alignNode1" presStyleIdx="1" presStyleCnt="3"/>
      <dgm:spPr/>
    </dgm:pt>
    <dgm:pt modelId="{442159BF-989E-4966-9B6C-AB1320D666B2}" type="pres">
      <dgm:prSet presAssocID="{8930AC1C-2744-4258-9E7A-308B08AF0EB4}" presName="descendantArrow" presStyleLbl="bgAccFollowNode1" presStyleIdx="1" presStyleCnt="3"/>
      <dgm:spPr/>
    </dgm:pt>
    <dgm:pt modelId="{6C6F6645-D8FA-45FD-9163-7B1FA4379D6A}" type="pres">
      <dgm:prSet presAssocID="{18F99696-7AFE-4474-A0B9-0680CDD8197E}" presName="sp" presStyleCnt="0"/>
      <dgm:spPr/>
    </dgm:pt>
    <dgm:pt modelId="{6E95B24E-BC3D-4B89-B19F-B183CDC5EFB1}" type="pres">
      <dgm:prSet presAssocID="{F2A79BF8-BDFF-4562-9581-CEA927498946}" presName="arrowAndChildren" presStyleCnt="0"/>
      <dgm:spPr/>
    </dgm:pt>
    <dgm:pt modelId="{0414BC54-B4C4-4CC2-9C14-3D04C418A7C1}" type="pres">
      <dgm:prSet presAssocID="{F2A79BF8-BDFF-4562-9581-CEA927498946}" presName="parentTextArrow" presStyleLbl="node1" presStyleIdx="0" presStyleCnt="0"/>
      <dgm:spPr/>
    </dgm:pt>
    <dgm:pt modelId="{837386C6-3D3C-4F7B-BC6B-CB0CA0028D32}" type="pres">
      <dgm:prSet presAssocID="{F2A79BF8-BDFF-4562-9581-CEA927498946}" presName="arrow" presStyleLbl="alignNode1" presStyleIdx="2" presStyleCnt="3"/>
      <dgm:spPr/>
    </dgm:pt>
    <dgm:pt modelId="{4CC7C31A-973A-413F-BA8B-703AE6E29FC5}" type="pres">
      <dgm:prSet presAssocID="{F2A79BF8-BDFF-4562-9581-CEA927498946}" presName="descendantArrow" presStyleLbl="bgAccFollowNode1" presStyleIdx="2" presStyleCnt="3"/>
      <dgm:spPr/>
    </dgm:pt>
  </dgm:ptLst>
  <dgm:cxnLst>
    <dgm:cxn modelId="{7356360F-51A5-4F91-ACAE-FE1DB56453F8}" type="presOf" srcId="{9C108833-690F-4F90-9B2B-C8F63BD3C6D9}" destId="{3CD3D8A3-9768-431F-B6F7-25CB95ACF2C8}" srcOrd="0" destOrd="0" presId="urn:microsoft.com/office/officeart/2016/7/layout/VerticalDownArrowProcess"/>
    <dgm:cxn modelId="{2294671C-4FCB-4665-BE4F-2E8ABF97A17E}" type="presOf" srcId="{2E5818E5-BC98-4FEA-BCB2-9D8867B024E3}" destId="{4CC7C31A-973A-413F-BA8B-703AE6E29FC5}" srcOrd="0" destOrd="0" presId="urn:microsoft.com/office/officeart/2016/7/layout/VerticalDownArrowProcess"/>
    <dgm:cxn modelId="{812FF321-FD95-4EEC-BC3F-1B956855B429}" srcId="{321BA25D-F279-4B26-87A0-BDFB553BE951}" destId="{9C108833-690F-4F90-9B2B-C8F63BD3C6D9}" srcOrd="0" destOrd="0" parTransId="{55D54D6F-21EC-4095-B1A0-C256E3031DD5}" sibTransId="{39532ACD-9A77-4153-8207-BA21EE2FBA71}"/>
    <dgm:cxn modelId="{59948928-7B03-46CB-8CFB-E136DE5DE929}" type="presOf" srcId="{A37EBF7B-F58E-41B0-BE11-08D6FD9F9666}" destId="{442159BF-989E-4966-9B6C-AB1320D666B2}" srcOrd="0" destOrd="1" presId="urn:microsoft.com/office/officeart/2016/7/layout/VerticalDownArrowProcess"/>
    <dgm:cxn modelId="{1425202B-E76A-48DB-A71D-F3FF18E2DCE7}" type="presOf" srcId="{F2A79BF8-BDFF-4562-9581-CEA927498946}" destId="{0414BC54-B4C4-4CC2-9C14-3D04C418A7C1}" srcOrd="0" destOrd="0" presId="urn:microsoft.com/office/officeart/2016/7/layout/VerticalDownArrowProcess"/>
    <dgm:cxn modelId="{2024A337-F1A9-40E3-B93F-1B26B01A413B}" srcId="{A4984EAE-1A17-4825-AA75-02BA3C353D97}" destId="{8930AC1C-2744-4258-9E7A-308B08AF0EB4}" srcOrd="1" destOrd="0" parTransId="{FDBD2CDA-7922-4AA6-AD6F-9F74ED906147}" sibTransId="{6CA72C10-1491-4AE0-8354-CE33A3BE5F52}"/>
    <dgm:cxn modelId="{53E1A368-8EA9-4CBA-B0E5-A570DED9EA9F}" type="presOf" srcId="{96B8FA73-10FB-4D38-A551-FA2BF82673D1}" destId="{3CD3D8A3-9768-431F-B6F7-25CB95ACF2C8}" srcOrd="0" destOrd="1" presId="urn:microsoft.com/office/officeart/2016/7/layout/VerticalDownArrowProcess"/>
    <dgm:cxn modelId="{12987A4B-6119-4642-8877-B58B3BA6A7C6}" type="presOf" srcId="{E4D7D01C-C43A-4BDA-8212-42E209C00EC4}" destId="{4CC7C31A-973A-413F-BA8B-703AE6E29FC5}" srcOrd="0" destOrd="1" presId="urn:microsoft.com/office/officeart/2016/7/layout/VerticalDownArrowProcess"/>
    <dgm:cxn modelId="{BF49DA6B-E4C9-4B29-BCBC-CA62C47240FA}" srcId="{9C108833-690F-4F90-9B2B-C8F63BD3C6D9}" destId="{96B8FA73-10FB-4D38-A551-FA2BF82673D1}" srcOrd="0" destOrd="0" parTransId="{1FC1E801-4F5A-4777-9CF9-3014FC19DF0A}" sibTransId="{C80B9333-35C8-4681-BC92-43E41F1AA113}"/>
    <dgm:cxn modelId="{ABA38787-0F34-4144-9343-E4AC12DF6A32}" type="presOf" srcId="{8930AC1C-2744-4258-9E7A-308B08AF0EB4}" destId="{D05A122C-7718-47E7-8658-F1BFCDC55D58}" srcOrd="0" destOrd="0" presId="urn:microsoft.com/office/officeart/2016/7/layout/VerticalDownArrowProcess"/>
    <dgm:cxn modelId="{BEC38B97-3BB6-41C7-A458-DB0D3D9F6D00}" srcId="{F2A79BF8-BDFF-4562-9581-CEA927498946}" destId="{2E5818E5-BC98-4FEA-BCB2-9D8867B024E3}" srcOrd="0" destOrd="0" parTransId="{885EFFC6-A41C-4837-970C-AE468F746010}" sibTransId="{7FF76645-0864-436E-88B3-7DF11C7218C2}"/>
    <dgm:cxn modelId="{CF7BA39A-2CE7-4123-8414-A6673628627E}" srcId="{A4984EAE-1A17-4825-AA75-02BA3C353D97}" destId="{321BA25D-F279-4B26-87A0-BDFB553BE951}" srcOrd="2" destOrd="0" parTransId="{6399529C-D6A7-4302-A3A4-CD102ADF739F}" sibTransId="{15095C4B-7EAD-4773-9F58-5564227B7806}"/>
    <dgm:cxn modelId="{95EFC49B-70A1-45AA-BEF3-58AB962A320B}" type="presOf" srcId="{A4984EAE-1A17-4825-AA75-02BA3C353D97}" destId="{1FACF9E9-0317-4F43-A566-C0D3E3B54994}" srcOrd="0" destOrd="0" presId="urn:microsoft.com/office/officeart/2016/7/layout/VerticalDownArrowProcess"/>
    <dgm:cxn modelId="{AD5C4DB7-B08D-41E4-BD2B-176978867160}" srcId="{A4984EAE-1A17-4825-AA75-02BA3C353D97}" destId="{F2A79BF8-BDFF-4562-9581-CEA927498946}" srcOrd="0" destOrd="0" parTransId="{B50BC253-5F42-4BF4-BE11-354E2B35724B}" sibTransId="{18F99696-7AFE-4474-A0B9-0680CDD8197E}"/>
    <dgm:cxn modelId="{C6BA7BD4-9714-4D63-A537-6D5B1851309D}" type="presOf" srcId="{321BA25D-F279-4B26-87A0-BDFB553BE951}" destId="{D450E3D3-7514-498A-B7B8-A8A85797724E}" srcOrd="0" destOrd="0" presId="urn:microsoft.com/office/officeart/2016/7/layout/VerticalDownArrowProcess"/>
    <dgm:cxn modelId="{292A97D5-92D0-4EF0-B3AA-06807D7B321B}" srcId="{8930AC1C-2744-4258-9E7A-308B08AF0EB4}" destId="{FDD22A40-4C5A-4D66-AF63-632450E234E0}" srcOrd="0" destOrd="0" parTransId="{32BA804A-289E-4085-B26B-0303CBC44995}" sibTransId="{BD00DF6D-9A60-45EE-8349-7117BB7BE160}"/>
    <dgm:cxn modelId="{AE6DDCDA-D6EB-4680-A76D-A101A7AEB65E}" srcId="{2E5818E5-BC98-4FEA-BCB2-9D8867B024E3}" destId="{E4D7D01C-C43A-4BDA-8212-42E209C00EC4}" srcOrd="0" destOrd="0" parTransId="{56874F49-DE55-47C4-9B6F-54D58EACDF3F}" sibTransId="{F591FFCC-B96F-4671-B813-CF953EE3C1EB}"/>
    <dgm:cxn modelId="{746381DC-6ED8-4D4C-8878-B995B0FF33DE}" srcId="{FDD22A40-4C5A-4D66-AF63-632450E234E0}" destId="{A37EBF7B-F58E-41B0-BE11-08D6FD9F9666}" srcOrd="0" destOrd="0" parTransId="{50C744FC-842B-433C-A6EC-CA19FC21B621}" sibTransId="{57902942-BDCB-4DAA-82C4-F0CB5032C832}"/>
    <dgm:cxn modelId="{AB9148E0-D4E8-4A52-8585-680C57381075}" type="presOf" srcId="{F2A79BF8-BDFF-4562-9581-CEA927498946}" destId="{837386C6-3D3C-4F7B-BC6B-CB0CA0028D32}" srcOrd="1" destOrd="0" presId="urn:microsoft.com/office/officeart/2016/7/layout/VerticalDownArrowProcess"/>
    <dgm:cxn modelId="{6B1FBEE2-41FE-4101-9BB5-E03F0AD6C739}" type="presOf" srcId="{8930AC1C-2744-4258-9E7A-308B08AF0EB4}" destId="{FBBE7258-F504-49CA-A372-A552E096CF1E}" srcOrd="1" destOrd="0" presId="urn:microsoft.com/office/officeart/2016/7/layout/VerticalDownArrowProcess"/>
    <dgm:cxn modelId="{91A97DF4-D61D-4AF7-B108-200E1C0858C4}" type="presOf" srcId="{FDD22A40-4C5A-4D66-AF63-632450E234E0}" destId="{442159BF-989E-4966-9B6C-AB1320D666B2}" srcOrd="0" destOrd="0" presId="urn:microsoft.com/office/officeart/2016/7/layout/VerticalDownArrowProcess"/>
    <dgm:cxn modelId="{704B0496-6544-452A-8E94-28092610965C}" type="presParOf" srcId="{1FACF9E9-0317-4F43-A566-C0D3E3B54994}" destId="{87858DDC-EF0D-42AE-B60D-8FFA23FEC7BD}" srcOrd="0" destOrd="0" presId="urn:microsoft.com/office/officeart/2016/7/layout/VerticalDownArrowProcess"/>
    <dgm:cxn modelId="{E7FF2E57-1612-44F8-95BE-ED682A2383ED}" type="presParOf" srcId="{87858DDC-EF0D-42AE-B60D-8FFA23FEC7BD}" destId="{D450E3D3-7514-498A-B7B8-A8A85797724E}" srcOrd="0" destOrd="0" presId="urn:microsoft.com/office/officeart/2016/7/layout/VerticalDownArrowProcess"/>
    <dgm:cxn modelId="{BCEB469B-B0E5-482B-BBD1-9618B6629876}" type="presParOf" srcId="{87858DDC-EF0D-42AE-B60D-8FFA23FEC7BD}" destId="{3CD3D8A3-9768-431F-B6F7-25CB95ACF2C8}" srcOrd="1" destOrd="0" presId="urn:microsoft.com/office/officeart/2016/7/layout/VerticalDownArrowProcess"/>
    <dgm:cxn modelId="{8DEDF403-6B39-4A0B-9D9A-7BDCA9D38536}" type="presParOf" srcId="{1FACF9E9-0317-4F43-A566-C0D3E3B54994}" destId="{44EA779C-B76C-433C-8B4F-7198A8A963BF}" srcOrd="1" destOrd="0" presId="urn:microsoft.com/office/officeart/2016/7/layout/VerticalDownArrowProcess"/>
    <dgm:cxn modelId="{70646618-5E19-467E-B083-A23913C5E569}" type="presParOf" srcId="{1FACF9E9-0317-4F43-A566-C0D3E3B54994}" destId="{35ACDBFD-077F-4339-946A-53F815BB1148}" srcOrd="2" destOrd="0" presId="urn:microsoft.com/office/officeart/2016/7/layout/VerticalDownArrowProcess"/>
    <dgm:cxn modelId="{AB79DE3B-BA86-413A-B428-CF2D8AFC560F}" type="presParOf" srcId="{35ACDBFD-077F-4339-946A-53F815BB1148}" destId="{D05A122C-7718-47E7-8658-F1BFCDC55D58}" srcOrd="0" destOrd="0" presId="urn:microsoft.com/office/officeart/2016/7/layout/VerticalDownArrowProcess"/>
    <dgm:cxn modelId="{B39F5038-2F8B-4088-8945-3F647F1C9DD5}" type="presParOf" srcId="{35ACDBFD-077F-4339-946A-53F815BB1148}" destId="{FBBE7258-F504-49CA-A372-A552E096CF1E}" srcOrd="1" destOrd="0" presId="urn:microsoft.com/office/officeart/2016/7/layout/VerticalDownArrowProcess"/>
    <dgm:cxn modelId="{783E0D0B-94DE-4D57-B699-18B270BD0E36}" type="presParOf" srcId="{35ACDBFD-077F-4339-946A-53F815BB1148}" destId="{442159BF-989E-4966-9B6C-AB1320D666B2}" srcOrd="2" destOrd="0" presId="urn:microsoft.com/office/officeart/2016/7/layout/VerticalDownArrowProcess"/>
    <dgm:cxn modelId="{7FF4A870-0278-4AB0-9976-E5A1DE02F2BE}" type="presParOf" srcId="{1FACF9E9-0317-4F43-A566-C0D3E3B54994}" destId="{6C6F6645-D8FA-45FD-9163-7B1FA4379D6A}" srcOrd="3" destOrd="0" presId="urn:microsoft.com/office/officeart/2016/7/layout/VerticalDownArrowProcess"/>
    <dgm:cxn modelId="{EEA554E5-03E0-4BE3-ABBC-EFA321AD13FF}" type="presParOf" srcId="{1FACF9E9-0317-4F43-A566-C0D3E3B54994}" destId="{6E95B24E-BC3D-4B89-B19F-B183CDC5EFB1}" srcOrd="4" destOrd="0" presId="urn:microsoft.com/office/officeart/2016/7/layout/VerticalDownArrowProcess"/>
    <dgm:cxn modelId="{2AAAB7C1-08A2-4518-98E9-8C8C4D59C306}" type="presParOf" srcId="{6E95B24E-BC3D-4B89-B19F-B183CDC5EFB1}" destId="{0414BC54-B4C4-4CC2-9C14-3D04C418A7C1}" srcOrd="0" destOrd="0" presId="urn:microsoft.com/office/officeart/2016/7/layout/VerticalDownArrowProcess"/>
    <dgm:cxn modelId="{3611BA31-4C7A-49D0-AEC8-75C9D092E7B3}" type="presParOf" srcId="{6E95B24E-BC3D-4B89-B19F-B183CDC5EFB1}" destId="{837386C6-3D3C-4F7B-BC6B-CB0CA0028D32}" srcOrd="1" destOrd="0" presId="urn:microsoft.com/office/officeart/2016/7/layout/VerticalDownArrowProcess"/>
    <dgm:cxn modelId="{598E32B1-1E7F-4A7D-A8EB-11891F9B4A3C}" type="presParOf" srcId="{6E95B24E-BC3D-4B89-B19F-B183CDC5EFB1}" destId="{4CC7C31A-973A-413F-BA8B-703AE6E29FC5}" srcOrd="2" destOrd="0" presId="urn:microsoft.com/office/officeart/2016/7/layout/VerticalDownArrow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84E61A9-B849-4DCF-93DD-7A46FF36CC93}" type="doc">
      <dgm:prSet loTypeId="urn:microsoft.com/office/officeart/2005/8/layout/list1" loCatId="list" qsTypeId="urn:microsoft.com/office/officeart/2005/8/quickstyle/simple1" qsCatId="simple" csTypeId="urn:microsoft.com/office/officeart/2005/8/colors/colorful2" csCatId="colorful"/>
      <dgm:spPr/>
      <dgm:t>
        <a:bodyPr/>
        <a:lstStyle/>
        <a:p>
          <a:endParaRPr lang="en-US"/>
        </a:p>
      </dgm:t>
    </dgm:pt>
    <dgm:pt modelId="{9FAAAEFB-1AF6-4F2E-95F7-5BDDB48B04B2}">
      <dgm:prSet/>
      <dgm:spPr/>
      <dgm:t>
        <a:bodyPr/>
        <a:lstStyle/>
        <a:p>
          <a:r>
            <a:rPr lang="en-MY"/>
            <a:t>Monitor Performance:</a:t>
          </a:r>
          <a:endParaRPr lang="en-US"/>
        </a:p>
      </dgm:t>
    </dgm:pt>
    <dgm:pt modelId="{C881AB27-DF75-485C-8D08-1B77AF0AD1EC}" type="parTrans" cxnId="{02BA0960-CB0B-4B75-AC7B-0E91B1A2F4B7}">
      <dgm:prSet/>
      <dgm:spPr/>
      <dgm:t>
        <a:bodyPr/>
        <a:lstStyle/>
        <a:p>
          <a:endParaRPr lang="en-US"/>
        </a:p>
      </dgm:t>
    </dgm:pt>
    <dgm:pt modelId="{65A9453A-E886-4C41-A88F-D60EE386ED80}" type="sibTrans" cxnId="{02BA0960-CB0B-4B75-AC7B-0E91B1A2F4B7}">
      <dgm:prSet/>
      <dgm:spPr/>
      <dgm:t>
        <a:bodyPr/>
        <a:lstStyle/>
        <a:p>
          <a:endParaRPr lang="en-US"/>
        </a:p>
      </dgm:t>
    </dgm:pt>
    <dgm:pt modelId="{25533C4E-F54A-4839-8693-E5DE2E8E0B0C}">
      <dgm:prSet/>
      <dgm:spPr/>
      <dgm:t>
        <a:bodyPr/>
        <a:lstStyle/>
        <a:p>
          <a:r>
            <a:rPr lang="en-MY"/>
            <a:t>Regularly check the system’s performance and optimize as needed.</a:t>
          </a:r>
          <a:endParaRPr lang="en-US"/>
        </a:p>
      </dgm:t>
    </dgm:pt>
    <dgm:pt modelId="{2C9F1F44-A0A2-4A39-9DD2-765371D4DB73}" type="parTrans" cxnId="{B404B0D2-39FD-4B89-96C4-A9A7D1A9004E}">
      <dgm:prSet/>
      <dgm:spPr/>
      <dgm:t>
        <a:bodyPr/>
        <a:lstStyle/>
        <a:p>
          <a:endParaRPr lang="en-US"/>
        </a:p>
      </dgm:t>
    </dgm:pt>
    <dgm:pt modelId="{FC472E2F-5507-40CE-8922-504920B565DD}" type="sibTrans" cxnId="{B404B0D2-39FD-4B89-96C4-A9A7D1A9004E}">
      <dgm:prSet/>
      <dgm:spPr/>
      <dgm:t>
        <a:bodyPr/>
        <a:lstStyle/>
        <a:p>
          <a:endParaRPr lang="en-US"/>
        </a:p>
      </dgm:t>
    </dgm:pt>
    <dgm:pt modelId="{C10E4EAE-62EB-454C-823E-99A6F29A5666}">
      <dgm:prSet/>
      <dgm:spPr/>
      <dgm:t>
        <a:bodyPr/>
        <a:lstStyle/>
        <a:p>
          <a:r>
            <a:rPr lang="en-MY"/>
            <a:t>Update and Enhance:</a:t>
          </a:r>
          <a:endParaRPr lang="en-US"/>
        </a:p>
      </dgm:t>
    </dgm:pt>
    <dgm:pt modelId="{E110A220-4716-4E97-A7F5-0BCAF1C0BA1D}" type="parTrans" cxnId="{3895006E-D277-48CA-97C6-0B522C372112}">
      <dgm:prSet/>
      <dgm:spPr/>
      <dgm:t>
        <a:bodyPr/>
        <a:lstStyle/>
        <a:p>
          <a:endParaRPr lang="en-US"/>
        </a:p>
      </dgm:t>
    </dgm:pt>
    <dgm:pt modelId="{4BEE7BE2-70A9-43E5-9696-2D1CB9BA890C}" type="sibTrans" cxnId="{3895006E-D277-48CA-97C6-0B522C372112}">
      <dgm:prSet/>
      <dgm:spPr/>
      <dgm:t>
        <a:bodyPr/>
        <a:lstStyle/>
        <a:p>
          <a:endParaRPr lang="en-US"/>
        </a:p>
      </dgm:t>
    </dgm:pt>
    <dgm:pt modelId="{FDB2212F-CD64-44C3-B076-A79334D00C93}">
      <dgm:prSet/>
      <dgm:spPr/>
      <dgm:t>
        <a:bodyPr/>
        <a:lstStyle/>
        <a:p>
          <a:r>
            <a:rPr lang="en-MY"/>
            <a:t>Continuously refine and enhance the Data Warehouse to accommodate evolving business needs and newly available data.</a:t>
          </a:r>
          <a:endParaRPr lang="en-US"/>
        </a:p>
      </dgm:t>
    </dgm:pt>
    <dgm:pt modelId="{7E587933-2770-4792-804D-2B962F671609}" type="parTrans" cxnId="{CCC4E129-9A80-49DC-8558-05BA9E389440}">
      <dgm:prSet/>
      <dgm:spPr/>
      <dgm:t>
        <a:bodyPr/>
        <a:lstStyle/>
        <a:p>
          <a:endParaRPr lang="en-US"/>
        </a:p>
      </dgm:t>
    </dgm:pt>
    <dgm:pt modelId="{C565F824-86BB-4B00-A0D6-FD35264BF13D}" type="sibTrans" cxnId="{CCC4E129-9A80-49DC-8558-05BA9E389440}">
      <dgm:prSet/>
      <dgm:spPr/>
      <dgm:t>
        <a:bodyPr/>
        <a:lstStyle/>
        <a:p>
          <a:endParaRPr lang="en-US"/>
        </a:p>
      </dgm:t>
    </dgm:pt>
    <dgm:pt modelId="{53759BC5-936A-4973-A7F5-1F3D9BEC9EB4}" type="pres">
      <dgm:prSet presAssocID="{184E61A9-B849-4DCF-93DD-7A46FF36CC93}" presName="linear" presStyleCnt="0">
        <dgm:presLayoutVars>
          <dgm:dir/>
          <dgm:animLvl val="lvl"/>
          <dgm:resizeHandles val="exact"/>
        </dgm:presLayoutVars>
      </dgm:prSet>
      <dgm:spPr/>
    </dgm:pt>
    <dgm:pt modelId="{DDA47510-31AE-433D-A026-04C075F62E6C}" type="pres">
      <dgm:prSet presAssocID="{9FAAAEFB-1AF6-4F2E-95F7-5BDDB48B04B2}" presName="parentLin" presStyleCnt="0"/>
      <dgm:spPr/>
    </dgm:pt>
    <dgm:pt modelId="{A0EFBA08-B95F-4A69-9D16-A37387CF2BF1}" type="pres">
      <dgm:prSet presAssocID="{9FAAAEFB-1AF6-4F2E-95F7-5BDDB48B04B2}" presName="parentLeftMargin" presStyleLbl="node1" presStyleIdx="0" presStyleCnt="2"/>
      <dgm:spPr/>
    </dgm:pt>
    <dgm:pt modelId="{F4923952-E8F3-4734-992E-2AF097AA86E3}" type="pres">
      <dgm:prSet presAssocID="{9FAAAEFB-1AF6-4F2E-95F7-5BDDB48B04B2}" presName="parentText" presStyleLbl="node1" presStyleIdx="0" presStyleCnt="2">
        <dgm:presLayoutVars>
          <dgm:chMax val="0"/>
          <dgm:bulletEnabled val="1"/>
        </dgm:presLayoutVars>
      </dgm:prSet>
      <dgm:spPr/>
    </dgm:pt>
    <dgm:pt modelId="{C51AD4E1-4752-416B-A67B-0DD68343F9D0}" type="pres">
      <dgm:prSet presAssocID="{9FAAAEFB-1AF6-4F2E-95F7-5BDDB48B04B2}" presName="negativeSpace" presStyleCnt="0"/>
      <dgm:spPr/>
    </dgm:pt>
    <dgm:pt modelId="{757E50E5-55CC-496D-909B-BEB917F34FEF}" type="pres">
      <dgm:prSet presAssocID="{9FAAAEFB-1AF6-4F2E-95F7-5BDDB48B04B2}" presName="childText" presStyleLbl="conFgAcc1" presStyleIdx="0" presStyleCnt="2">
        <dgm:presLayoutVars>
          <dgm:bulletEnabled val="1"/>
        </dgm:presLayoutVars>
      </dgm:prSet>
      <dgm:spPr/>
    </dgm:pt>
    <dgm:pt modelId="{2E7D9FF5-AA45-4E53-A1E2-DE4977BEFE4B}" type="pres">
      <dgm:prSet presAssocID="{65A9453A-E886-4C41-A88F-D60EE386ED80}" presName="spaceBetweenRectangles" presStyleCnt="0"/>
      <dgm:spPr/>
    </dgm:pt>
    <dgm:pt modelId="{A7B304B4-A574-4ECC-9FB1-CAE589FC6BA9}" type="pres">
      <dgm:prSet presAssocID="{C10E4EAE-62EB-454C-823E-99A6F29A5666}" presName="parentLin" presStyleCnt="0"/>
      <dgm:spPr/>
    </dgm:pt>
    <dgm:pt modelId="{C744A7A4-29BD-4C61-B2CB-6CEAD45D76A5}" type="pres">
      <dgm:prSet presAssocID="{C10E4EAE-62EB-454C-823E-99A6F29A5666}" presName="parentLeftMargin" presStyleLbl="node1" presStyleIdx="0" presStyleCnt="2"/>
      <dgm:spPr/>
    </dgm:pt>
    <dgm:pt modelId="{E4A2DDC4-0EA8-4BC3-9981-46D8188B83D5}" type="pres">
      <dgm:prSet presAssocID="{C10E4EAE-62EB-454C-823E-99A6F29A5666}" presName="parentText" presStyleLbl="node1" presStyleIdx="1" presStyleCnt="2">
        <dgm:presLayoutVars>
          <dgm:chMax val="0"/>
          <dgm:bulletEnabled val="1"/>
        </dgm:presLayoutVars>
      </dgm:prSet>
      <dgm:spPr/>
    </dgm:pt>
    <dgm:pt modelId="{A63D9E7C-E42D-4E82-8DF1-928CAF9DF9AA}" type="pres">
      <dgm:prSet presAssocID="{C10E4EAE-62EB-454C-823E-99A6F29A5666}" presName="negativeSpace" presStyleCnt="0"/>
      <dgm:spPr/>
    </dgm:pt>
    <dgm:pt modelId="{1AAF521D-1F6D-49F7-B73D-67D1B475FA6C}" type="pres">
      <dgm:prSet presAssocID="{C10E4EAE-62EB-454C-823E-99A6F29A5666}" presName="childText" presStyleLbl="conFgAcc1" presStyleIdx="1" presStyleCnt="2">
        <dgm:presLayoutVars>
          <dgm:bulletEnabled val="1"/>
        </dgm:presLayoutVars>
      </dgm:prSet>
      <dgm:spPr/>
    </dgm:pt>
  </dgm:ptLst>
  <dgm:cxnLst>
    <dgm:cxn modelId="{4EF02B1D-E304-4EFD-8C75-0573A2226675}" type="presOf" srcId="{184E61A9-B849-4DCF-93DD-7A46FF36CC93}" destId="{53759BC5-936A-4973-A7F5-1F3D9BEC9EB4}" srcOrd="0" destOrd="0" presId="urn:microsoft.com/office/officeart/2005/8/layout/list1"/>
    <dgm:cxn modelId="{F686B326-9B6F-4C68-9A2C-3D372BF0F4F9}" type="presOf" srcId="{9FAAAEFB-1AF6-4F2E-95F7-5BDDB48B04B2}" destId="{F4923952-E8F3-4734-992E-2AF097AA86E3}" srcOrd="1" destOrd="0" presId="urn:microsoft.com/office/officeart/2005/8/layout/list1"/>
    <dgm:cxn modelId="{CCC4E129-9A80-49DC-8558-05BA9E389440}" srcId="{C10E4EAE-62EB-454C-823E-99A6F29A5666}" destId="{FDB2212F-CD64-44C3-B076-A79334D00C93}" srcOrd="0" destOrd="0" parTransId="{7E587933-2770-4792-804D-2B962F671609}" sibTransId="{C565F824-86BB-4B00-A0D6-FD35264BF13D}"/>
    <dgm:cxn modelId="{02BA0960-CB0B-4B75-AC7B-0E91B1A2F4B7}" srcId="{184E61A9-B849-4DCF-93DD-7A46FF36CC93}" destId="{9FAAAEFB-1AF6-4F2E-95F7-5BDDB48B04B2}" srcOrd="0" destOrd="0" parTransId="{C881AB27-DF75-485C-8D08-1B77AF0AD1EC}" sibTransId="{65A9453A-E886-4C41-A88F-D60EE386ED80}"/>
    <dgm:cxn modelId="{3895006E-D277-48CA-97C6-0B522C372112}" srcId="{184E61A9-B849-4DCF-93DD-7A46FF36CC93}" destId="{C10E4EAE-62EB-454C-823E-99A6F29A5666}" srcOrd="1" destOrd="0" parTransId="{E110A220-4716-4E97-A7F5-0BCAF1C0BA1D}" sibTransId="{4BEE7BE2-70A9-43E5-9696-2D1CB9BA890C}"/>
    <dgm:cxn modelId="{15669B99-B41A-4FB7-8294-608274B5940D}" type="presOf" srcId="{9FAAAEFB-1AF6-4F2E-95F7-5BDDB48B04B2}" destId="{A0EFBA08-B95F-4A69-9D16-A37387CF2BF1}" srcOrd="0" destOrd="0" presId="urn:microsoft.com/office/officeart/2005/8/layout/list1"/>
    <dgm:cxn modelId="{AC74F6CD-276E-4D35-ACC9-8B302AAC7BDE}" type="presOf" srcId="{C10E4EAE-62EB-454C-823E-99A6F29A5666}" destId="{E4A2DDC4-0EA8-4BC3-9981-46D8188B83D5}" srcOrd="1" destOrd="0" presId="urn:microsoft.com/office/officeart/2005/8/layout/list1"/>
    <dgm:cxn modelId="{B404B0D2-39FD-4B89-96C4-A9A7D1A9004E}" srcId="{9FAAAEFB-1AF6-4F2E-95F7-5BDDB48B04B2}" destId="{25533C4E-F54A-4839-8693-E5DE2E8E0B0C}" srcOrd="0" destOrd="0" parTransId="{2C9F1F44-A0A2-4A39-9DD2-765371D4DB73}" sibTransId="{FC472E2F-5507-40CE-8922-504920B565DD}"/>
    <dgm:cxn modelId="{4D8B7ED9-4FFF-4919-92FA-C90A43866BAD}" type="presOf" srcId="{C10E4EAE-62EB-454C-823E-99A6F29A5666}" destId="{C744A7A4-29BD-4C61-B2CB-6CEAD45D76A5}" srcOrd="0" destOrd="0" presId="urn:microsoft.com/office/officeart/2005/8/layout/list1"/>
    <dgm:cxn modelId="{C4961EDB-E977-4C71-BCCF-B99689728079}" type="presOf" srcId="{FDB2212F-CD64-44C3-B076-A79334D00C93}" destId="{1AAF521D-1F6D-49F7-B73D-67D1B475FA6C}" srcOrd="0" destOrd="0" presId="urn:microsoft.com/office/officeart/2005/8/layout/list1"/>
    <dgm:cxn modelId="{3E016AF2-8EDE-40C2-B336-D3AC50487B6F}" type="presOf" srcId="{25533C4E-F54A-4839-8693-E5DE2E8E0B0C}" destId="{757E50E5-55CC-496D-909B-BEB917F34FEF}" srcOrd="0" destOrd="0" presId="urn:microsoft.com/office/officeart/2005/8/layout/list1"/>
    <dgm:cxn modelId="{1434C26C-2123-42C0-9090-D6C24648A9E7}" type="presParOf" srcId="{53759BC5-936A-4973-A7F5-1F3D9BEC9EB4}" destId="{DDA47510-31AE-433D-A026-04C075F62E6C}" srcOrd="0" destOrd="0" presId="urn:microsoft.com/office/officeart/2005/8/layout/list1"/>
    <dgm:cxn modelId="{77D5C1E3-8592-4677-9135-91A47ABD71AE}" type="presParOf" srcId="{DDA47510-31AE-433D-A026-04C075F62E6C}" destId="{A0EFBA08-B95F-4A69-9D16-A37387CF2BF1}" srcOrd="0" destOrd="0" presId="urn:microsoft.com/office/officeart/2005/8/layout/list1"/>
    <dgm:cxn modelId="{D02920DD-63F3-40B6-8004-E2674C07FDC2}" type="presParOf" srcId="{DDA47510-31AE-433D-A026-04C075F62E6C}" destId="{F4923952-E8F3-4734-992E-2AF097AA86E3}" srcOrd="1" destOrd="0" presId="urn:microsoft.com/office/officeart/2005/8/layout/list1"/>
    <dgm:cxn modelId="{56D9D528-7257-45EB-9DA4-2B7515541BE7}" type="presParOf" srcId="{53759BC5-936A-4973-A7F5-1F3D9BEC9EB4}" destId="{C51AD4E1-4752-416B-A67B-0DD68343F9D0}" srcOrd="1" destOrd="0" presId="urn:microsoft.com/office/officeart/2005/8/layout/list1"/>
    <dgm:cxn modelId="{C3BE7FE2-241B-4078-9DC6-89C3988392BC}" type="presParOf" srcId="{53759BC5-936A-4973-A7F5-1F3D9BEC9EB4}" destId="{757E50E5-55CC-496D-909B-BEB917F34FEF}" srcOrd="2" destOrd="0" presId="urn:microsoft.com/office/officeart/2005/8/layout/list1"/>
    <dgm:cxn modelId="{3B72F4A7-4D5C-4CCF-A732-F49949759166}" type="presParOf" srcId="{53759BC5-936A-4973-A7F5-1F3D9BEC9EB4}" destId="{2E7D9FF5-AA45-4E53-A1E2-DE4977BEFE4B}" srcOrd="3" destOrd="0" presId="urn:microsoft.com/office/officeart/2005/8/layout/list1"/>
    <dgm:cxn modelId="{D5E6F549-B5F3-4434-931F-A1A5937E4ADF}" type="presParOf" srcId="{53759BC5-936A-4973-A7F5-1F3D9BEC9EB4}" destId="{A7B304B4-A574-4ECC-9FB1-CAE589FC6BA9}" srcOrd="4" destOrd="0" presId="urn:microsoft.com/office/officeart/2005/8/layout/list1"/>
    <dgm:cxn modelId="{4650488E-234C-4E45-BEC4-6065B7D7CC14}" type="presParOf" srcId="{A7B304B4-A574-4ECC-9FB1-CAE589FC6BA9}" destId="{C744A7A4-29BD-4C61-B2CB-6CEAD45D76A5}" srcOrd="0" destOrd="0" presId="urn:microsoft.com/office/officeart/2005/8/layout/list1"/>
    <dgm:cxn modelId="{78AE2CD7-001E-4626-9824-4D715E2487D0}" type="presParOf" srcId="{A7B304B4-A574-4ECC-9FB1-CAE589FC6BA9}" destId="{E4A2DDC4-0EA8-4BC3-9981-46D8188B83D5}" srcOrd="1" destOrd="0" presId="urn:microsoft.com/office/officeart/2005/8/layout/list1"/>
    <dgm:cxn modelId="{F3D894A7-8FEE-4BDF-81CE-0DD0BA953FCC}" type="presParOf" srcId="{53759BC5-936A-4973-A7F5-1F3D9BEC9EB4}" destId="{A63D9E7C-E42D-4E82-8DF1-928CAF9DF9AA}" srcOrd="5" destOrd="0" presId="urn:microsoft.com/office/officeart/2005/8/layout/list1"/>
    <dgm:cxn modelId="{B6FE5E52-3E94-4BC0-9A09-935917ACF8A4}" type="presParOf" srcId="{53759BC5-936A-4973-A7F5-1F3D9BEC9EB4}" destId="{1AAF521D-1F6D-49F7-B73D-67D1B475FA6C}" srcOrd="6"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96057FB6-D36A-4A67-B9FF-F887D471BF92}" type="doc">
      <dgm:prSet loTypeId="urn:microsoft.com/office/officeart/2005/8/layout/vList2" loCatId="list" qsTypeId="urn:microsoft.com/office/officeart/2005/8/quickstyle/simple1" qsCatId="simple" csTypeId="urn:microsoft.com/office/officeart/2005/8/colors/colorful2" csCatId="colorful"/>
      <dgm:spPr/>
      <dgm:t>
        <a:bodyPr/>
        <a:lstStyle/>
        <a:p>
          <a:endParaRPr lang="en-US"/>
        </a:p>
      </dgm:t>
    </dgm:pt>
    <dgm:pt modelId="{95A19E04-766B-46D9-A54F-FE0796B1CCED}">
      <dgm:prSet/>
      <dgm:spPr/>
      <dgm:t>
        <a:bodyPr/>
        <a:lstStyle/>
        <a:p>
          <a:r>
            <a:rPr lang="en-MY"/>
            <a:t>Data Modeling: The way data is structured determines how it's accessed and used. </a:t>
          </a:r>
          <a:endParaRPr lang="en-US"/>
        </a:p>
      </dgm:t>
    </dgm:pt>
    <dgm:pt modelId="{51EE4FFB-86D4-4547-B629-40774A6AE6B5}" type="parTrans" cxnId="{E2672FFD-CE28-4BCB-B69E-F6AB5C8B63D0}">
      <dgm:prSet/>
      <dgm:spPr/>
      <dgm:t>
        <a:bodyPr/>
        <a:lstStyle/>
        <a:p>
          <a:endParaRPr lang="en-US"/>
        </a:p>
      </dgm:t>
    </dgm:pt>
    <dgm:pt modelId="{3BEF252D-34A7-49DB-9330-E74441C13F86}" type="sibTrans" cxnId="{E2672FFD-CE28-4BCB-B69E-F6AB5C8B63D0}">
      <dgm:prSet/>
      <dgm:spPr/>
      <dgm:t>
        <a:bodyPr/>
        <a:lstStyle/>
        <a:p>
          <a:endParaRPr lang="en-US"/>
        </a:p>
      </dgm:t>
    </dgm:pt>
    <dgm:pt modelId="{21B0A166-394D-438D-AC1D-760885654425}">
      <dgm:prSet/>
      <dgm:spPr/>
      <dgm:t>
        <a:bodyPr/>
        <a:lstStyle/>
        <a:p>
          <a:r>
            <a:rPr lang="en-MY"/>
            <a:t>Poorly designed models can hinder performance, complicate queries, and make future scalability a challenge.</a:t>
          </a:r>
          <a:endParaRPr lang="en-US"/>
        </a:p>
      </dgm:t>
    </dgm:pt>
    <dgm:pt modelId="{8C1EC0B3-2AB7-465F-BB26-2B685AB7F59C}" type="parTrans" cxnId="{5B1A5441-DD0B-465E-A5ED-8F81FA8CA106}">
      <dgm:prSet/>
      <dgm:spPr/>
      <dgm:t>
        <a:bodyPr/>
        <a:lstStyle/>
        <a:p>
          <a:endParaRPr lang="en-US"/>
        </a:p>
      </dgm:t>
    </dgm:pt>
    <dgm:pt modelId="{B6201F63-DA89-46E2-910F-A8894EF2F934}" type="sibTrans" cxnId="{5B1A5441-DD0B-465E-A5ED-8F81FA8CA106}">
      <dgm:prSet/>
      <dgm:spPr/>
      <dgm:t>
        <a:bodyPr/>
        <a:lstStyle/>
        <a:p>
          <a:endParaRPr lang="en-US"/>
        </a:p>
      </dgm:t>
    </dgm:pt>
    <dgm:pt modelId="{B92DB89C-E0C0-46DF-A068-0BE919613998}" type="pres">
      <dgm:prSet presAssocID="{96057FB6-D36A-4A67-B9FF-F887D471BF92}" presName="linear" presStyleCnt="0">
        <dgm:presLayoutVars>
          <dgm:animLvl val="lvl"/>
          <dgm:resizeHandles val="exact"/>
        </dgm:presLayoutVars>
      </dgm:prSet>
      <dgm:spPr/>
    </dgm:pt>
    <dgm:pt modelId="{01D732ED-2F33-40A0-9A37-7260A50E860F}" type="pres">
      <dgm:prSet presAssocID="{95A19E04-766B-46D9-A54F-FE0796B1CCED}" presName="parentText" presStyleLbl="node1" presStyleIdx="0" presStyleCnt="2">
        <dgm:presLayoutVars>
          <dgm:chMax val="0"/>
          <dgm:bulletEnabled val="1"/>
        </dgm:presLayoutVars>
      </dgm:prSet>
      <dgm:spPr/>
    </dgm:pt>
    <dgm:pt modelId="{CAD79B9B-C1D5-482A-A9C5-276726D9357E}" type="pres">
      <dgm:prSet presAssocID="{3BEF252D-34A7-49DB-9330-E74441C13F86}" presName="spacer" presStyleCnt="0"/>
      <dgm:spPr/>
    </dgm:pt>
    <dgm:pt modelId="{9F01D533-4BE4-4E0B-96DA-C217838E13DD}" type="pres">
      <dgm:prSet presAssocID="{21B0A166-394D-438D-AC1D-760885654425}" presName="parentText" presStyleLbl="node1" presStyleIdx="1" presStyleCnt="2">
        <dgm:presLayoutVars>
          <dgm:chMax val="0"/>
          <dgm:bulletEnabled val="1"/>
        </dgm:presLayoutVars>
      </dgm:prSet>
      <dgm:spPr/>
    </dgm:pt>
  </dgm:ptLst>
  <dgm:cxnLst>
    <dgm:cxn modelId="{13AA7518-1C11-4398-B1D3-78339ECC3DB4}" type="presOf" srcId="{21B0A166-394D-438D-AC1D-760885654425}" destId="{9F01D533-4BE4-4E0B-96DA-C217838E13DD}" srcOrd="0" destOrd="0" presId="urn:microsoft.com/office/officeart/2005/8/layout/vList2"/>
    <dgm:cxn modelId="{5B1A5441-DD0B-465E-A5ED-8F81FA8CA106}" srcId="{96057FB6-D36A-4A67-B9FF-F887D471BF92}" destId="{21B0A166-394D-438D-AC1D-760885654425}" srcOrd="1" destOrd="0" parTransId="{8C1EC0B3-2AB7-465F-BB26-2B685AB7F59C}" sibTransId="{B6201F63-DA89-46E2-910F-A8894EF2F934}"/>
    <dgm:cxn modelId="{8C8982C4-28E4-4CEA-B7D0-6A5DB3D271DE}" type="presOf" srcId="{95A19E04-766B-46D9-A54F-FE0796B1CCED}" destId="{01D732ED-2F33-40A0-9A37-7260A50E860F}" srcOrd="0" destOrd="0" presId="urn:microsoft.com/office/officeart/2005/8/layout/vList2"/>
    <dgm:cxn modelId="{D88475F8-8E27-461B-ADCB-43427FF67B0F}" type="presOf" srcId="{96057FB6-D36A-4A67-B9FF-F887D471BF92}" destId="{B92DB89C-E0C0-46DF-A068-0BE919613998}" srcOrd="0" destOrd="0" presId="urn:microsoft.com/office/officeart/2005/8/layout/vList2"/>
    <dgm:cxn modelId="{E2672FFD-CE28-4BCB-B69E-F6AB5C8B63D0}" srcId="{96057FB6-D36A-4A67-B9FF-F887D471BF92}" destId="{95A19E04-766B-46D9-A54F-FE0796B1CCED}" srcOrd="0" destOrd="0" parTransId="{51EE4FFB-86D4-4547-B629-40774A6AE6B5}" sibTransId="{3BEF252D-34A7-49DB-9330-E74441C13F86}"/>
    <dgm:cxn modelId="{F9CCD7C1-A41A-409B-9440-AC871D0C2027}" type="presParOf" srcId="{B92DB89C-E0C0-46DF-A068-0BE919613998}" destId="{01D732ED-2F33-40A0-9A37-7260A50E860F}" srcOrd="0" destOrd="0" presId="urn:microsoft.com/office/officeart/2005/8/layout/vList2"/>
    <dgm:cxn modelId="{0B5B62F7-DB89-4B1C-93CE-E31A24F6D8DC}" type="presParOf" srcId="{B92DB89C-E0C0-46DF-A068-0BE919613998}" destId="{CAD79B9B-C1D5-482A-A9C5-276726D9357E}" srcOrd="1" destOrd="0" presId="urn:microsoft.com/office/officeart/2005/8/layout/vList2"/>
    <dgm:cxn modelId="{A47F2698-0675-42A6-AA56-B48E77A78351}" type="presParOf" srcId="{B92DB89C-E0C0-46DF-A068-0BE919613998}" destId="{9F01D533-4BE4-4E0B-96DA-C217838E13DD}" srcOrd="2"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BBED20D-0ADD-424D-A408-EE90EF4649F6}">
      <dsp:nvSpPr>
        <dsp:cNvPr id="0" name=""/>
        <dsp:cNvSpPr/>
      </dsp:nvSpPr>
      <dsp:spPr>
        <a:xfrm>
          <a:off x="134291" y="612"/>
          <a:ext cx="4332795" cy="275132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919355F-3DEC-4AFF-BC7C-EAAE19371FF9}">
      <dsp:nvSpPr>
        <dsp:cNvPr id="0" name=""/>
        <dsp:cNvSpPr/>
      </dsp:nvSpPr>
      <dsp:spPr>
        <a:xfrm>
          <a:off x="615713" y="457963"/>
          <a:ext cx="4332795" cy="275132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MY" sz="2400" kern="1200" dirty="0"/>
            <a:t>Data Warehouse Planning and Design involves a series of structured steps to ensure that the resulting system is aligned with organizational needs and goals, scalable, and performs efficiently.</a:t>
          </a:r>
          <a:endParaRPr lang="en-US" sz="2400" kern="1200" dirty="0"/>
        </a:p>
      </dsp:txBody>
      <dsp:txXfrm>
        <a:off x="696297" y="538547"/>
        <a:ext cx="4171627" cy="2590157"/>
      </dsp:txXfrm>
    </dsp:sp>
    <dsp:sp modelId="{CA406E84-38D0-4B2D-80E4-75379C102151}">
      <dsp:nvSpPr>
        <dsp:cNvPr id="0" name=""/>
        <dsp:cNvSpPr/>
      </dsp:nvSpPr>
      <dsp:spPr>
        <a:xfrm>
          <a:off x="5429930" y="612"/>
          <a:ext cx="4332795" cy="275132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B73CF04-49A5-4D2F-B501-7FC910AA2591}">
      <dsp:nvSpPr>
        <dsp:cNvPr id="0" name=""/>
        <dsp:cNvSpPr/>
      </dsp:nvSpPr>
      <dsp:spPr>
        <a:xfrm>
          <a:off x="5911352" y="457963"/>
          <a:ext cx="4332795" cy="275132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MY" sz="2400" kern="1200" dirty="0"/>
            <a:t>Here is a high-level overview of the typical phases involved in Data Warehouse Planning and Design.</a:t>
          </a:r>
          <a:endParaRPr lang="en-US" sz="2400" kern="1200" dirty="0"/>
        </a:p>
      </dsp:txBody>
      <dsp:txXfrm>
        <a:off x="5991936" y="538547"/>
        <a:ext cx="4171627" cy="259015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450E3D3-7514-498A-B7B8-A8A85797724E}">
      <dsp:nvSpPr>
        <dsp:cNvPr id="0" name=""/>
        <dsp:cNvSpPr/>
      </dsp:nvSpPr>
      <dsp:spPr>
        <a:xfrm>
          <a:off x="0" y="3275482"/>
          <a:ext cx="2628900" cy="1075086"/>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txBody>
        <a:bodyPr spcFirstLastPara="0" vert="horz" wrap="square" lIns="186967" tIns="256032" rIns="186967" bIns="256032" numCol="1" spcCol="1270" anchor="ctr" anchorCtr="0">
          <a:noAutofit/>
        </a:bodyPr>
        <a:lstStyle/>
        <a:p>
          <a:pPr marL="0" lvl="0" indent="0" algn="ctr" defTabSz="1600200">
            <a:lnSpc>
              <a:spcPct val="90000"/>
            </a:lnSpc>
            <a:spcBef>
              <a:spcPct val="0"/>
            </a:spcBef>
            <a:spcAft>
              <a:spcPct val="35000"/>
            </a:spcAft>
            <a:buNone/>
          </a:pPr>
          <a:r>
            <a:rPr lang="en-US" sz="3600" kern="1200"/>
            <a:t>Design</a:t>
          </a:r>
        </a:p>
      </dsp:txBody>
      <dsp:txXfrm>
        <a:off x="0" y="3275482"/>
        <a:ext cx="2628900" cy="1075086"/>
      </dsp:txXfrm>
    </dsp:sp>
    <dsp:sp modelId="{3CD3D8A3-9768-431F-B6F7-25CB95ACF2C8}">
      <dsp:nvSpPr>
        <dsp:cNvPr id="0" name=""/>
        <dsp:cNvSpPr/>
      </dsp:nvSpPr>
      <dsp:spPr>
        <a:xfrm>
          <a:off x="2628900" y="3275482"/>
          <a:ext cx="7886700" cy="1075086"/>
        </a:xfrm>
        <a:prstGeom prst="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9980" tIns="241300" rIns="159980" bIns="241300" numCol="1" spcCol="1270" anchor="t" anchorCtr="0">
          <a:noAutofit/>
        </a:bodyPr>
        <a:lstStyle/>
        <a:p>
          <a:pPr marL="0" lvl="0" indent="0" algn="l" defTabSz="844550">
            <a:lnSpc>
              <a:spcPct val="90000"/>
            </a:lnSpc>
            <a:spcBef>
              <a:spcPct val="0"/>
            </a:spcBef>
            <a:spcAft>
              <a:spcPct val="35000"/>
            </a:spcAft>
            <a:buNone/>
          </a:pPr>
          <a:r>
            <a:rPr lang="en-US" sz="1900" kern="1200"/>
            <a:t>Design Load Strategy:</a:t>
          </a:r>
        </a:p>
        <a:p>
          <a:pPr marL="114300" lvl="1" indent="-114300" algn="l" defTabSz="666750">
            <a:lnSpc>
              <a:spcPct val="90000"/>
            </a:lnSpc>
            <a:spcBef>
              <a:spcPct val="0"/>
            </a:spcBef>
            <a:spcAft>
              <a:spcPct val="15000"/>
            </a:spcAft>
            <a:buChar char="•"/>
          </a:pPr>
          <a:r>
            <a:rPr lang="en-US" sz="1500" kern="1200"/>
            <a:t>Plan how the transformed data will be loaded into the Data Warehouse.</a:t>
          </a:r>
        </a:p>
      </dsp:txBody>
      <dsp:txXfrm>
        <a:off x="2628900" y="3275482"/>
        <a:ext cx="7886700" cy="1075086"/>
      </dsp:txXfrm>
    </dsp:sp>
    <dsp:sp modelId="{FBBE7258-F504-49CA-A372-A552E096CF1E}">
      <dsp:nvSpPr>
        <dsp:cNvPr id="0" name=""/>
        <dsp:cNvSpPr/>
      </dsp:nvSpPr>
      <dsp:spPr>
        <a:xfrm rot="10800000">
          <a:off x="0" y="1638125"/>
          <a:ext cx="2628900" cy="1653482"/>
        </a:xfrm>
        <a:prstGeom prst="upArrowCallout">
          <a:avLst>
            <a:gd name="adj1" fmla="val 5000"/>
            <a:gd name="adj2" fmla="val 10000"/>
            <a:gd name="adj3" fmla="val 15000"/>
            <a:gd name="adj4" fmla="val 64977"/>
          </a:avLst>
        </a:prstGeom>
        <a:solidFill>
          <a:schemeClr val="accent2">
            <a:hueOff val="-727682"/>
            <a:satOff val="-41964"/>
            <a:lumOff val="4314"/>
            <a:alphaOff val="0"/>
          </a:schemeClr>
        </a:solidFill>
        <a:ln w="12700" cap="flat" cmpd="sng" algn="ctr">
          <a:solidFill>
            <a:schemeClr val="accent2">
              <a:hueOff val="-727682"/>
              <a:satOff val="-41964"/>
              <a:lumOff val="4314"/>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txBody>
        <a:bodyPr spcFirstLastPara="0" vert="horz" wrap="square" lIns="186967" tIns="256032" rIns="186967" bIns="256032" numCol="1" spcCol="1270" anchor="ctr" anchorCtr="0">
          <a:noAutofit/>
        </a:bodyPr>
        <a:lstStyle/>
        <a:p>
          <a:pPr marL="0" lvl="0" indent="0" algn="ctr" defTabSz="1600200">
            <a:lnSpc>
              <a:spcPct val="90000"/>
            </a:lnSpc>
            <a:spcBef>
              <a:spcPct val="0"/>
            </a:spcBef>
            <a:spcAft>
              <a:spcPct val="35000"/>
            </a:spcAft>
            <a:buNone/>
          </a:pPr>
          <a:r>
            <a:rPr lang="en-US" sz="3600" kern="1200"/>
            <a:t>Develop</a:t>
          </a:r>
        </a:p>
      </dsp:txBody>
      <dsp:txXfrm rot="-10800000">
        <a:off x="0" y="1638125"/>
        <a:ext cx="2628900" cy="1074763"/>
      </dsp:txXfrm>
    </dsp:sp>
    <dsp:sp modelId="{442159BF-989E-4966-9B6C-AB1320D666B2}">
      <dsp:nvSpPr>
        <dsp:cNvPr id="0" name=""/>
        <dsp:cNvSpPr/>
      </dsp:nvSpPr>
      <dsp:spPr>
        <a:xfrm>
          <a:off x="2628900" y="1638125"/>
          <a:ext cx="7886700" cy="1074763"/>
        </a:xfrm>
        <a:prstGeom prst="rect">
          <a:avLst/>
        </a:prstGeom>
        <a:solidFill>
          <a:schemeClr val="accent2">
            <a:tint val="40000"/>
            <a:alpha val="90000"/>
            <a:hueOff val="-424613"/>
            <a:satOff val="-37673"/>
            <a:lumOff val="-385"/>
            <a:alphaOff val="0"/>
          </a:schemeClr>
        </a:solidFill>
        <a:ln w="12700" cap="flat" cmpd="sng" algn="ctr">
          <a:solidFill>
            <a:schemeClr val="accent2">
              <a:tint val="40000"/>
              <a:alpha val="90000"/>
              <a:hueOff val="-424613"/>
              <a:satOff val="-37673"/>
              <a:lumOff val="-385"/>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9980" tIns="241300" rIns="159980" bIns="241300" numCol="1" spcCol="1270" anchor="t" anchorCtr="0">
          <a:noAutofit/>
        </a:bodyPr>
        <a:lstStyle/>
        <a:p>
          <a:pPr marL="0" lvl="0" indent="0" algn="l" defTabSz="844550">
            <a:lnSpc>
              <a:spcPct val="90000"/>
            </a:lnSpc>
            <a:spcBef>
              <a:spcPct val="0"/>
            </a:spcBef>
            <a:spcAft>
              <a:spcPct val="35000"/>
            </a:spcAft>
            <a:buNone/>
          </a:pPr>
          <a:r>
            <a:rPr lang="en-US" sz="1900" kern="1200"/>
            <a:t>Develop Transformation Logic:</a:t>
          </a:r>
        </a:p>
        <a:p>
          <a:pPr marL="114300" lvl="1" indent="-114300" algn="l" defTabSz="666750">
            <a:lnSpc>
              <a:spcPct val="90000"/>
            </a:lnSpc>
            <a:spcBef>
              <a:spcPct val="0"/>
            </a:spcBef>
            <a:spcAft>
              <a:spcPct val="15000"/>
            </a:spcAft>
            <a:buChar char="•"/>
          </a:pPr>
          <a:r>
            <a:rPr lang="en-US" sz="1500" kern="1200"/>
            <a:t>Define the transformations required to clean, enrich, and format the data.</a:t>
          </a:r>
        </a:p>
      </dsp:txBody>
      <dsp:txXfrm>
        <a:off x="2628900" y="1638125"/>
        <a:ext cx="7886700" cy="1074763"/>
      </dsp:txXfrm>
    </dsp:sp>
    <dsp:sp modelId="{837386C6-3D3C-4F7B-BC6B-CB0CA0028D32}">
      <dsp:nvSpPr>
        <dsp:cNvPr id="0" name=""/>
        <dsp:cNvSpPr/>
      </dsp:nvSpPr>
      <dsp:spPr>
        <a:xfrm rot="10800000">
          <a:off x="0" y="769"/>
          <a:ext cx="2628900" cy="1653482"/>
        </a:xfrm>
        <a:prstGeom prst="upArrowCallout">
          <a:avLst>
            <a:gd name="adj1" fmla="val 5000"/>
            <a:gd name="adj2" fmla="val 10000"/>
            <a:gd name="adj3" fmla="val 15000"/>
            <a:gd name="adj4" fmla="val 64977"/>
          </a:avLst>
        </a:prstGeom>
        <a:solidFill>
          <a:schemeClr val="accent2">
            <a:hueOff val="-1455363"/>
            <a:satOff val="-83928"/>
            <a:lumOff val="8628"/>
            <a:alphaOff val="0"/>
          </a:schemeClr>
        </a:solidFill>
        <a:ln w="12700" cap="flat" cmpd="sng" algn="ctr">
          <a:solidFill>
            <a:schemeClr val="accent2">
              <a:hueOff val="-1455363"/>
              <a:satOff val="-83928"/>
              <a:lumOff val="8628"/>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txBody>
        <a:bodyPr spcFirstLastPara="0" vert="horz" wrap="square" lIns="186967" tIns="256032" rIns="186967" bIns="256032" numCol="1" spcCol="1270" anchor="ctr" anchorCtr="0">
          <a:noAutofit/>
        </a:bodyPr>
        <a:lstStyle/>
        <a:p>
          <a:pPr marL="0" lvl="0" indent="0" algn="ctr" defTabSz="1600200">
            <a:lnSpc>
              <a:spcPct val="90000"/>
            </a:lnSpc>
            <a:spcBef>
              <a:spcPct val="0"/>
            </a:spcBef>
            <a:spcAft>
              <a:spcPct val="35000"/>
            </a:spcAft>
            <a:buNone/>
          </a:pPr>
          <a:r>
            <a:rPr lang="en-US" sz="3600" kern="1200"/>
            <a:t>Design</a:t>
          </a:r>
        </a:p>
      </dsp:txBody>
      <dsp:txXfrm rot="-10800000">
        <a:off x="0" y="769"/>
        <a:ext cx="2628900" cy="1074763"/>
      </dsp:txXfrm>
    </dsp:sp>
    <dsp:sp modelId="{4CC7C31A-973A-413F-BA8B-703AE6E29FC5}">
      <dsp:nvSpPr>
        <dsp:cNvPr id="0" name=""/>
        <dsp:cNvSpPr/>
      </dsp:nvSpPr>
      <dsp:spPr>
        <a:xfrm>
          <a:off x="2628900" y="769"/>
          <a:ext cx="7886700" cy="1074763"/>
        </a:xfrm>
        <a:prstGeom prst="rect">
          <a:avLst/>
        </a:prstGeom>
        <a:solidFill>
          <a:schemeClr val="accent2">
            <a:tint val="40000"/>
            <a:alpha val="90000"/>
            <a:hueOff val="-849226"/>
            <a:satOff val="-75346"/>
            <a:lumOff val="-769"/>
            <a:alphaOff val="0"/>
          </a:schemeClr>
        </a:solidFill>
        <a:ln w="12700" cap="flat" cmpd="sng" algn="ctr">
          <a:solidFill>
            <a:schemeClr val="accent2">
              <a:tint val="40000"/>
              <a:alpha val="90000"/>
              <a:hueOff val="-849226"/>
              <a:satOff val="-75346"/>
              <a:lumOff val="-769"/>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9980" tIns="241300" rIns="159980" bIns="241300" numCol="1" spcCol="1270" anchor="t" anchorCtr="0">
          <a:noAutofit/>
        </a:bodyPr>
        <a:lstStyle/>
        <a:p>
          <a:pPr marL="0" lvl="0" indent="0" algn="l" defTabSz="844550">
            <a:lnSpc>
              <a:spcPct val="90000"/>
            </a:lnSpc>
            <a:spcBef>
              <a:spcPct val="0"/>
            </a:spcBef>
            <a:spcAft>
              <a:spcPct val="35000"/>
            </a:spcAft>
            <a:buNone/>
          </a:pPr>
          <a:r>
            <a:rPr lang="en-US" sz="1900" kern="1200"/>
            <a:t>Design Extract Logic:</a:t>
          </a:r>
        </a:p>
        <a:p>
          <a:pPr marL="114300" lvl="1" indent="-114300" algn="l" defTabSz="666750">
            <a:lnSpc>
              <a:spcPct val="90000"/>
            </a:lnSpc>
            <a:spcBef>
              <a:spcPct val="0"/>
            </a:spcBef>
            <a:spcAft>
              <a:spcPct val="15000"/>
            </a:spcAft>
            <a:buChar char="•"/>
          </a:pPr>
          <a:r>
            <a:rPr lang="en-US" sz="1500" kern="1200"/>
            <a:t>Determine how data will be extracted from source systems.</a:t>
          </a:r>
        </a:p>
      </dsp:txBody>
      <dsp:txXfrm>
        <a:off x="2628900" y="769"/>
        <a:ext cx="7886700" cy="107476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57E50E5-55CC-496D-909B-BEB917F34FEF}">
      <dsp:nvSpPr>
        <dsp:cNvPr id="0" name=""/>
        <dsp:cNvSpPr/>
      </dsp:nvSpPr>
      <dsp:spPr>
        <a:xfrm>
          <a:off x="0" y="389883"/>
          <a:ext cx="6798539" cy="1247400"/>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27642" tIns="458216" rIns="527642" bIns="156464" numCol="1" spcCol="1270" anchor="t" anchorCtr="0">
          <a:noAutofit/>
        </a:bodyPr>
        <a:lstStyle/>
        <a:p>
          <a:pPr marL="228600" lvl="1" indent="-228600" algn="l" defTabSz="977900">
            <a:lnSpc>
              <a:spcPct val="90000"/>
            </a:lnSpc>
            <a:spcBef>
              <a:spcPct val="0"/>
            </a:spcBef>
            <a:spcAft>
              <a:spcPct val="15000"/>
            </a:spcAft>
            <a:buChar char="•"/>
          </a:pPr>
          <a:r>
            <a:rPr lang="en-MY" sz="2200" kern="1200"/>
            <a:t>Regularly check the system’s performance and optimize as needed.</a:t>
          </a:r>
          <a:endParaRPr lang="en-US" sz="2200" kern="1200"/>
        </a:p>
      </dsp:txBody>
      <dsp:txXfrm>
        <a:off x="0" y="389883"/>
        <a:ext cx="6798539" cy="1247400"/>
      </dsp:txXfrm>
    </dsp:sp>
    <dsp:sp modelId="{F4923952-E8F3-4734-992E-2AF097AA86E3}">
      <dsp:nvSpPr>
        <dsp:cNvPr id="0" name=""/>
        <dsp:cNvSpPr/>
      </dsp:nvSpPr>
      <dsp:spPr>
        <a:xfrm>
          <a:off x="339926" y="65163"/>
          <a:ext cx="4758977" cy="64944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9878" tIns="0" rIns="179878" bIns="0" numCol="1" spcCol="1270" anchor="ctr" anchorCtr="0">
          <a:noAutofit/>
        </a:bodyPr>
        <a:lstStyle/>
        <a:p>
          <a:pPr marL="0" lvl="0" indent="0" algn="l" defTabSz="977900">
            <a:lnSpc>
              <a:spcPct val="90000"/>
            </a:lnSpc>
            <a:spcBef>
              <a:spcPct val="0"/>
            </a:spcBef>
            <a:spcAft>
              <a:spcPct val="35000"/>
            </a:spcAft>
            <a:buNone/>
          </a:pPr>
          <a:r>
            <a:rPr lang="en-MY" sz="2200" kern="1200"/>
            <a:t>Monitor Performance:</a:t>
          </a:r>
          <a:endParaRPr lang="en-US" sz="2200" kern="1200"/>
        </a:p>
      </dsp:txBody>
      <dsp:txXfrm>
        <a:off x="371629" y="96866"/>
        <a:ext cx="4695571" cy="586034"/>
      </dsp:txXfrm>
    </dsp:sp>
    <dsp:sp modelId="{1AAF521D-1F6D-49F7-B73D-67D1B475FA6C}">
      <dsp:nvSpPr>
        <dsp:cNvPr id="0" name=""/>
        <dsp:cNvSpPr/>
      </dsp:nvSpPr>
      <dsp:spPr>
        <a:xfrm>
          <a:off x="0" y="2080803"/>
          <a:ext cx="6798539" cy="1559250"/>
        </a:xfrm>
        <a:prstGeom prst="rect">
          <a:avLst/>
        </a:prstGeom>
        <a:solidFill>
          <a:schemeClr val="lt1">
            <a:alpha val="90000"/>
            <a:hueOff val="0"/>
            <a:satOff val="0"/>
            <a:lumOff val="0"/>
            <a:alphaOff val="0"/>
          </a:schemeClr>
        </a:solidFill>
        <a:ln w="12700" cap="flat" cmpd="sng" algn="ctr">
          <a:solidFill>
            <a:schemeClr val="accent2">
              <a:hueOff val="-1455363"/>
              <a:satOff val="-83928"/>
              <a:lumOff val="8628"/>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27642" tIns="458216" rIns="527642" bIns="156464" numCol="1" spcCol="1270" anchor="t" anchorCtr="0">
          <a:noAutofit/>
        </a:bodyPr>
        <a:lstStyle/>
        <a:p>
          <a:pPr marL="228600" lvl="1" indent="-228600" algn="l" defTabSz="977900">
            <a:lnSpc>
              <a:spcPct val="90000"/>
            </a:lnSpc>
            <a:spcBef>
              <a:spcPct val="0"/>
            </a:spcBef>
            <a:spcAft>
              <a:spcPct val="15000"/>
            </a:spcAft>
            <a:buChar char="•"/>
          </a:pPr>
          <a:r>
            <a:rPr lang="en-MY" sz="2200" kern="1200"/>
            <a:t>Continuously refine and enhance the Data Warehouse to accommodate evolving business needs and newly available data.</a:t>
          </a:r>
          <a:endParaRPr lang="en-US" sz="2200" kern="1200"/>
        </a:p>
      </dsp:txBody>
      <dsp:txXfrm>
        <a:off x="0" y="2080803"/>
        <a:ext cx="6798539" cy="1559250"/>
      </dsp:txXfrm>
    </dsp:sp>
    <dsp:sp modelId="{E4A2DDC4-0EA8-4BC3-9981-46D8188B83D5}">
      <dsp:nvSpPr>
        <dsp:cNvPr id="0" name=""/>
        <dsp:cNvSpPr/>
      </dsp:nvSpPr>
      <dsp:spPr>
        <a:xfrm>
          <a:off x="339926" y="1756083"/>
          <a:ext cx="4758977" cy="649440"/>
        </a:xfrm>
        <a:prstGeom prst="roundRect">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9878" tIns="0" rIns="179878" bIns="0" numCol="1" spcCol="1270" anchor="ctr" anchorCtr="0">
          <a:noAutofit/>
        </a:bodyPr>
        <a:lstStyle/>
        <a:p>
          <a:pPr marL="0" lvl="0" indent="0" algn="l" defTabSz="977900">
            <a:lnSpc>
              <a:spcPct val="90000"/>
            </a:lnSpc>
            <a:spcBef>
              <a:spcPct val="0"/>
            </a:spcBef>
            <a:spcAft>
              <a:spcPct val="35000"/>
            </a:spcAft>
            <a:buNone/>
          </a:pPr>
          <a:r>
            <a:rPr lang="en-MY" sz="2200" kern="1200"/>
            <a:t>Update and Enhance:</a:t>
          </a:r>
          <a:endParaRPr lang="en-US" sz="2200" kern="1200"/>
        </a:p>
      </dsp:txBody>
      <dsp:txXfrm>
        <a:off x="371629" y="1787786"/>
        <a:ext cx="4695571" cy="586034"/>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1D732ED-2F33-40A0-9A37-7260A50E860F}">
      <dsp:nvSpPr>
        <dsp:cNvPr id="0" name=""/>
        <dsp:cNvSpPr/>
      </dsp:nvSpPr>
      <dsp:spPr>
        <a:xfrm>
          <a:off x="0" y="46848"/>
          <a:ext cx="6798539" cy="175968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MY" sz="3200" kern="1200"/>
            <a:t>Data Modeling: The way data is structured determines how it's accessed and used. </a:t>
          </a:r>
          <a:endParaRPr lang="en-US" sz="3200" kern="1200"/>
        </a:p>
      </dsp:txBody>
      <dsp:txXfrm>
        <a:off x="85900" y="132748"/>
        <a:ext cx="6626739" cy="1587880"/>
      </dsp:txXfrm>
    </dsp:sp>
    <dsp:sp modelId="{9F01D533-4BE4-4E0B-96DA-C217838E13DD}">
      <dsp:nvSpPr>
        <dsp:cNvPr id="0" name=""/>
        <dsp:cNvSpPr/>
      </dsp:nvSpPr>
      <dsp:spPr>
        <a:xfrm>
          <a:off x="0" y="1898688"/>
          <a:ext cx="6798539" cy="1759680"/>
        </a:xfrm>
        <a:prstGeom prst="roundRect">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MY" sz="3200" kern="1200"/>
            <a:t>Poorly designed models can hinder performance, complicate queries, and make future scalability a challenge.</a:t>
          </a:r>
          <a:endParaRPr lang="en-US" sz="3200" kern="1200"/>
        </a:p>
      </dsp:txBody>
      <dsp:txXfrm>
        <a:off x="85900" y="1984588"/>
        <a:ext cx="6626739" cy="1587880"/>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6/7/layout/VerticalDownArrowProcess">
  <dgm:title val="Vertical Down Arrow Process"/>
  <dgm:desc val="Use to show a progression; a timeline; sequential steps in a task, process, or workflow; or to emphasize movement or direction. Level 1 text appears inside an arrow shape while Level 2 text appears below the arrow shapes."/>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2" destOrd="0"/>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36"/>
      <dgm:constr type="primFontSz" for="des" forName="parentTextArrow" refType="primFontSz" refFor="des" refForName="parentTextBox" op="equ"/>
      <dgm:constr type="primFontSz" for="des" forName="descendantArrow" val="24"/>
      <dgm:constr type="primFontSz" for="des" forName="descendantArrow" refType="primFontSz" refFor="des" refForName="parentTextArrow" op="lte"/>
      <dgm:constr type="primFontSz" for="des" forName="descendantBox" refType="primFontSz" refFor="des" refForName="parentTextArrow" op="lte"/>
      <dgm:constr type="primFontSz" for="des" forName="descendantBox" refType="primFontSz" refFor="des" refForName="parentTextBox" op="lte"/>
      <dgm:constr type="primFontSz" for="des" forName="descendantArrow" refType="primFontSz" refFor="des" refForName="parentTextBox" op="lte"/>
      <dgm:constr type="primFontSz" for="des" forName="descendantBox" refType="primFontSz" refFor="des" refForName="descendan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onstrLst>
              <dgm:constr type="w" for="ch" forName="parentTextBox" refType="w" fact="0.25"/>
              <dgm:constr type="h" for="ch" forName="parentTextBox" refType="h"/>
              <dgm:constr type="t" for="ch" forName="parentTextBox"/>
              <dgm:constr type="w" for="ch" forName="descendantBox" refType="w" fact="0.75"/>
              <dgm:constr type="l" for="ch" forName="descendantBox" refType="w" fact="0.25"/>
              <dgm:constr type="b" for="ch" forName="descendantBox" refType="h"/>
              <dgm:constr type="h" for="ch" forName="descendantBox" refType="h"/>
            </dgm:constrLst>
            <dgm:ruleLst/>
            <dgm:layoutNode name="parentTextBox" styleLbl="alignNode1">
              <dgm:alg type="tx"/>
              <dgm:shape xmlns:r="http://schemas.openxmlformats.org/officeDocument/2006/relationships" type="rect" r:blip="">
                <dgm:adjLst/>
              </dgm:shape>
              <dgm:presOf axis="self"/>
              <dgm:constrLst>
                <dgm:constr type="primFontSz" refType="h" op="lte" fact="0.5"/>
                <dgm:constr type="lMarg" refType="w" fact="0.2016"/>
                <dgm:constr type="rMarg" refType="w" fact="0.2016"/>
              </dgm:constrLst>
              <dgm:ruleLst>
                <dgm:rule type="primFontSz" val="13" fact="NaN" max="NaN"/>
              </dgm:ruleLst>
            </dgm:layoutNode>
            <dgm:layoutNode name="descendantBox" styleLbl="bgAccFollowNode1">
              <dgm:alg type="tx">
                <dgm:param type="stBulletLvl" val="0"/>
                <dgm:param type="parTxLTRAlign" val="l"/>
              </dgm:alg>
              <dgm:shape xmlns:r="http://schemas.openxmlformats.org/officeDocument/2006/relationships" type="rect" r:blip="">
                <dgm:adjLst/>
              </dgm:shape>
              <dgm:presOf/>
              <dgm:constrLst>
                <dgm:constr type="tMarg" refType="primFontSz"/>
                <dgm:constr type="bMarg" refType="primFontSz"/>
                <dgm:constr type="lMarg" refType="w" fact="0.0575"/>
                <dgm:constr type="rMarg" refType="w" fact="0.0575"/>
              </dgm:constrLst>
              <dgm:presOf axis="des" ptType="node"/>
              <dgm:ruleLst>
                <dgm:rule type="primFontSz" val="11" fact="NaN" max="NaN"/>
              </dgm:ruleLst>
            </dgm:layoutNode>
          </dgm:layoutNode>
        </dgm:if>
        <dgm:else name="Name17">
          <dgm:layoutNode name="arrowAndChildren">
            <dgm:alg type="composite"/>
            <dgm:shape xmlns:r="http://schemas.openxmlformats.org/officeDocument/2006/relationships" r:blip="">
              <dgm:adjLst/>
            </dgm:shape>
            <dgm:presOf/>
            <dgm:constrLst>
              <dgm:constr type="w" for="ch" forName="parentTextArrow" refType="w" fact="0.25"/>
              <dgm:constr type="t" for="ch" forName="parentTextArrow"/>
              <dgm:constr type="h" for="ch" forName="parentTextArrow" refType="h" fact="0.65"/>
              <dgm:constr type="w" for="ch" forName="arrow" refType="w" fact="0.25"/>
              <dgm:constr type="h" for="ch" forName="arrow" refType="h"/>
              <dgm:constr type="l" for="ch" forName="descendantArrow" refType="w" fact="0.25"/>
              <dgm:constr type="w" for="ch" forName="descendantArrow" refType="w" fact="0.75"/>
              <dgm:constr type="b" for="ch" forName="descendantArrow" refType="h" fact="0.65"/>
              <dgm:constr type="h" for="ch" forName="descendantArrow" refType="h" fact="0.65"/>
            </dgm:constrLst>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constr type="primFontSz" refType="h" op="lte" fact="0.5"/>
                <dgm:constr type="lMarg" refType="w" fact="0.2016"/>
                <dgm:constr type="rMarg" refType="w" fact="0.2016"/>
              </dgm:constrLst>
              <dgm:ruleLst>
                <dgm:rule type="primFontSz" val="13" fact="NaN" max="NaN"/>
              </dgm:ruleLst>
            </dgm:layoutNode>
            <dgm:layoutNode name="arrow" styleLbl="alignNode1">
              <dgm:alg type="sp"/>
              <dgm:shape xmlns:r="http://schemas.openxmlformats.org/officeDocument/2006/relationships" rot="180" type="upArrowCallout" r:blip="">
                <dgm:adjLst>
                  <dgm:adj idx="1" val="0.05"/>
                  <dgm:adj idx="2" val="0.1"/>
                  <dgm:adj idx="3" val="0.15"/>
                </dgm:adjLst>
              </dgm:shape>
              <dgm:presOf axis="self"/>
              <dgm:constrLst/>
              <dgm:ruleLst/>
            </dgm:layoutNode>
            <dgm:layoutNode name="descendantArrow" styleLbl="bgAccFollowNode1">
              <dgm:alg type="tx">
                <dgm:param type="stBulletLvl" val="0"/>
                <dgm:param type="parTxLTRAlign" val="l"/>
              </dgm:alg>
              <dgm:shape xmlns:r="http://schemas.openxmlformats.org/officeDocument/2006/relationships" type="rect" r:blip="">
                <dgm:adjLst/>
              </dgm:shape>
              <dgm:presOf axis="des" ptType="node"/>
              <dgm:constrLst>
                <dgm:constr type="tMarg" refType="primFontSz"/>
                <dgm:constr type="bMarg" refType="primFontSz"/>
                <dgm:constr type="lMarg" refType="w" fact="0.0575"/>
                <dgm:constr type="rMarg" refType="w" fact="0.0575"/>
              </dgm:constrLst>
              <dgm:ruleLst>
                <dgm:rule type="primFontSz" val="11" fact="NaN" max="NaN"/>
              </dgm:ruleLst>
            </dgm:layoutNod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12.png>
</file>

<file path=ppt/media/image13.svg>
</file>

<file path=ppt/media/image14.jpeg>
</file>

<file path=ppt/media/image16.jpeg>
</file>

<file path=ppt/media/image17.jpeg>
</file>

<file path=ppt/media/image19.jpeg>
</file>

<file path=ppt/media/image2.jpe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jpeg>
</file>

<file path=ppt/media/image5.png>
</file>

<file path=ppt/media/image6.svg>
</file>

<file path=ppt/media/image7.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F5E1E8-A3D3-130B-2E35-60D8BDA0CEB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MY"/>
          </a:p>
        </p:txBody>
      </p:sp>
      <p:sp>
        <p:nvSpPr>
          <p:cNvPr id="3" name="Subtitle 2">
            <a:extLst>
              <a:ext uri="{FF2B5EF4-FFF2-40B4-BE49-F238E27FC236}">
                <a16:creationId xmlns:a16="http://schemas.microsoft.com/office/drawing/2014/main" id="{142EBB30-3E64-DD0B-FBA6-337321AE113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MY"/>
          </a:p>
        </p:txBody>
      </p:sp>
      <p:sp>
        <p:nvSpPr>
          <p:cNvPr id="4" name="Date Placeholder 3">
            <a:extLst>
              <a:ext uri="{FF2B5EF4-FFF2-40B4-BE49-F238E27FC236}">
                <a16:creationId xmlns:a16="http://schemas.microsoft.com/office/drawing/2014/main" id="{997098CD-C368-46B7-839F-5197248A5DCB}"/>
              </a:ext>
            </a:extLst>
          </p:cNvPr>
          <p:cNvSpPr>
            <a:spLocks noGrp="1"/>
          </p:cNvSpPr>
          <p:nvPr>
            <p:ph type="dt" sz="half" idx="10"/>
          </p:nvPr>
        </p:nvSpPr>
        <p:spPr/>
        <p:txBody>
          <a:bodyPr/>
          <a:lstStyle/>
          <a:p>
            <a:fld id="{011E12B8-FC28-491D-80CA-04FAAB969F8E}" type="datetimeFigureOut">
              <a:rPr lang="en-MY" smtClean="0"/>
              <a:t>27/9/2024</a:t>
            </a:fld>
            <a:endParaRPr lang="en-MY"/>
          </a:p>
        </p:txBody>
      </p:sp>
      <p:sp>
        <p:nvSpPr>
          <p:cNvPr id="5" name="Footer Placeholder 4">
            <a:extLst>
              <a:ext uri="{FF2B5EF4-FFF2-40B4-BE49-F238E27FC236}">
                <a16:creationId xmlns:a16="http://schemas.microsoft.com/office/drawing/2014/main" id="{27596B2E-36C3-F39B-7FE0-2336D5D355E3}"/>
              </a:ext>
            </a:extLst>
          </p:cNvPr>
          <p:cNvSpPr>
            <a:spLocks noGrp="1"/>
          </p:cNvSpPr>
          <p:nvPr>
            <p:ph type="ftr" sz="quarter" idx="11"/>
          </p:nvPr>
        </p:nvSpPr>
        <p:spPr/>
        <p:txBody>
          <a:bodyPr/>
          <a:lstStyle/>
          <a:p>
            <a:endParaRPr lang="en-MY"/>
          </a:p>
        </p:txBody>
      </p:sp>
      <p:sp>
        <p:nvSpPr>
          <p:cNvPr id="6" name="Slide Number Placeholder 5">
            <a:extLst>
              <a:ext uri="{FF2B5EF4-FFF2-40B4-BE49-F238E27FC236}">
                <a16:creationId xmlns:a16="http://schemas.microsoft.com/office/drawing/2014/main" id="{79EFF696-13BC-94E3-69F3-C076C53D223D}"/>
              </a:ext>
            </a:extLst>
          </p:cNvPr>
          <p:cNvSpPr>
            <a:spLocks noGrp="1"/>
          </p:cNvSpPr>
          <p:nvPr>
            <p:ph type="sldNum" sz="quarter" idx="12"/>
          </p:nvPr>
        </p:nvSpPr>
        <p:spPr/>
        <p:txBody>
          <a:bodyPr/>
          <a:lstStyle/>
          <a:p>
            <a:fld id="{AA4F6881-B1CA-4022-ACBB-807CC8250185}" type="slidenum">
              <a:rPr lang="en-MY" smtClean="0"/>
              <a:t>‹#›</a:t>
            </a:fld>
            <a:endParaRPr lang="en-MY"/>
          </a:p>
        </p:txBody>
      </p:sp>
    </p:spTree>
    <p:extLst>
      <p:ext uri="{BB962C8B-B14F-4D97-AF65-F5344CB8AC3E}">
        <p14:creationId xmlns:p14="http://schemas.microsoft.com/office/powerpoint/2010/main" val="16765229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4CF4D5-A54C-F914-B8B6-8ACF385FF335}"/>
              </a:ext>
            </a:extLst>
          </p:cNvPr>
          <p:cNvSpPr>
            <a:spLocks noGrp="1"/>
          </p:cNvSpPr>
          <p:nvPr>
            <p:ph type="title"/>
          </p:nvPr>
        </p:nvSpPr>
        <p:spPr/>
        <p:txBody>
          <a:bodyPr/>
          <a:lstStyle/>
          <a:p>
            <a:r>
              <a:rPr lang="en-US"/>
              <a:t>Click to edit Master title style</a:t>
            </a:r>
            <a:endParaRPr lang="en-MY"/>
          </a:p>
        </p:txBody>
      </p:sp>
      <p:sp>
        <p:nvSpPr>
          <p:cNvPr id="3" name="Vertical Text Placeholder 2">
            <a:extLst>
              <a:ext uri="{FF2B5EF4-FFF2-40B4-BE49-F238E27FC236}">
                <a16:creationId xmlns:a16="http://schemas.microsoft.com/office/drawing/2014/main" id="{842ED8A1-20CE-0CAE-A2DE-58F5589C0CD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Date Placeholder 3">
            <a:extLst>
              <a:ext uri="{FF2B5EF4-FFF2-40B4-BE49-F238E27FC236}">
                <a16:creationId xmlns:a16="http://schemas.microsoft.com/office/drawing/2014/main" id="{D02E749F-4034-72B8-D2FF-C3E7817F0B64}"/>
              </a:ext>
            </a:extLst>
          </p:cNvPr>
          <p:cNvSpPr>
            <a:spLocks noGrp="1"/>
          </p:cNvSpPr>
          <p:nvPr>
            <p:ph type="dt" sz="half" idx="10"/>
          </p:nvPr>
        </p:nvSpPr>
        <p:spPr/>
        <p:txBody>
          <a:bodyPr/>
          <a:lstStyle/>
          <a:p>
            <a:fld id="{011E12B8-FC28-491D-80CA-04FAAB969F8E}" type="datetimeFigureOut">
              <a:rPr lang="en-MY" smtClean="0"/>
              <a:t>27/9/2024</a:t>
            </a:fld>
            <a:endParaRPr lang="en-MY"/>
          </a:p>
        </p:txBody>
      </p:sp>
      <p:sp>
        <p:nvSpPr>
          <p:cNvPr id="5" name="Footer Placeholder 4">
            <a:extLst>
              <a:ext uri="{FF2B5EF4-FFF2-40B4-BE49-F238E27FC236}">
                <a16:creationId xmlns:a16="http://schemas.microsoft.com/office/drawing/2014/main" id="{C8DE419B-0E25-8AF6-B337-F32BF02B103F}"/>
              </a:ext>
            </a:extLst>
          </p:cNvPr>
          <p:cNvSpPr>
            <a:spLocks noGrp="1"/>
          </p:cNvSpPr>
          <p:nvPr>
            <p:ph type="ftr" sz="quarter" idx="11"/>
          </p:nvPr>
        </p:nvSpPr>
        <p:spPr/>
        <p:txBody>
          <a:bodyPr/>
          <a:lstStyle/>
          <a:p>
            <a:endParaRPr lang="en-MY"/>
          </a:p>
        </p:txBody>
      </p:sp>
      <p:sp>
        <p:nvSpPr>
          <p:cNvPr id="6" name="Slide Number Placeholder 5">
            <a:extLst>
              <a:ext uri="{FF2B5EF4-FFF2-40B4-BE49-F238E27FC236}">
                <a16:creationId xmlns:a16="http://schemas.microsoft.com/office/drawing/2014/main" id="{AD2FEF27-6A77-AA07-148F-E37C41BC09AF}"/>
              </a:ext>
            </a:extLst>
          </p:cNvPr>
          <p:cNvSpPr>
            <a:spLocks noGrp="1"/>
          </p:cNvSpPr>
          <p:nvPr>
            <p:ph type="sldNum" sz="quarter" idx="12"/>
          </p:nvPr>
        </p:nvSpPr>
        <p:spPr/>
        <p:txBody>
          <a:bodyPr/>
          <a:lstStyle/>
          <a:p>
            <a:fld id="{AA4F6881-B1CA-4022-ACBB-807CC8250185}" type="slidenum">
              <a:rPr lang="en-MY" smtClean="0"/>
              <a:t>‹#›</a:t>
            </a:fld>
            <a:endParaRPr lang="en-MY"/>
          </a:p>
        </p:txBody>
      </p:sp>
    </p:spTree>
    <p:extLst>
      <p:ext uri="{BB962C8B-B14F-4D97-AF65-F5344CB8AC3E}">
        <p14:creationId xmlns:p14="http://schemas.microsoft.com/office/powerpoint/2010/main" val="8943759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751469A-4957-16A1-8C02-01B193387AD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MY"/>
          </a:p>
        </p:txBody>
      </p:sp>
      <p:sp>
        <p:nvSpPr>
          <p:cNvPr id="3" name="Vertical Text Placeholder 2">
            <a:extLst>
              <a:ext uri="{FF2B5EF4-FFF2-40B4-BE49-F238E27FC236}">
                <a16:creationId xmlns:a16="http://schemas.microsoft.com/office/drawing/2014/main" id="{4CA86ED7-3107-04B9-500D-EF517794D59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Date Placeholder 3">
            <a:extLst>
              <a:ext uri="{FF2B5EF4-FFF2-40B4-BE49-F238E27FC236}">
                <a16:creationId xmlns:a16="http://schemas.microsoft.com/office/drawing/2014/main" id="{D1C0CF3B-9EFF-B778-C24C-9A53A48B3552}"/>
              </a:ext>
            </a:extLst>
          </p:cNvPr>
          <p:cNvSpPr>
            <a:spLocks noGrp="1"/>
          </p:cNvSpPr>
          <p:nvPr>
            <p:ph type="dt" sz="half" idx="10"/>
          </p:nvPr>
        </p:nvSpPr>
        <p:spPr/>
        <p:txBody>
          <a:bodyPr/>
          <a:lstStyle/>
          <a:p>
            <a:fld id="{011E12B8-FC28-491D-80CA-04FAAB969F8E}" type="datetimeFigureOut">
              <a:rPr lang="en-MY" smtClean="0"/>
              <a:t>27/9/2024</a:t>
            </a:fld>
            <a:endParaRPr lang="en-MY"/>
          </a:p>
        </p:txBody>
      </p:sp>
      <p:sp>
        <p:nvSpPr>
          <p:cNvPr id="5" name="Footer Placeholder 4">
            <a:extLst>
              <a:ext uri="{FF2B5EF4-FFF2-40B4-BE49-F238E27FC236}">
                <a16:creationId xmlns:a16="http://schemas.microsoft.com/office/drawing/2014/main" id="{15782D79-5C24-377D-4237-5E7C2F6917C7}"/>
              </a:ext>
            </a:extLst>
          </p:cNvPr>
          <p:cNvSpPr>
            <a:spLocks noGrp="1"/>
          </p:cNvSpPr>
          <p:nvPr>
            <p:ph type="ftr" sz="quarter" idx="11"/>
          </p:nvPr>
        </p:nvSpPr>
        <p:spPr/>
        <p:txBody>
          <a:bodyPr/>
          <a:lstStyle/>
          <a:p>
            <a:endParaRPr lang="en-MY"/>
          </a:p>
        </p:txBody>
      </p:sp>
      <p:sp>
        <p:nvSpPr>
          <p:cNvPr id="6" name="Slide Number Placeholder 5">
            <a:extLst>
              <a:ext uri="{FF2B5EF4-FFF2-40B4-BE49-F238E27FC236}">
                <a16:creationId xmlns:a16="http://schemas.microsoft.com/office/drawing/2014/main" id="{38D89803-CD48-AA32-D681-1A8FD5A0B786}"/>
              </a:ext>
            </a:extLst>
          </p:cNvPr>
          <p:cNvSpPr>
            <a:spLocks noGrp="1"/>
          </p:cNvSpPr>
          <p:nvPr>
            <p:ph type="sldNum" sz="quarter" idx="12"/>
          </p:nvPr>
        </p:nvSpPr>
        <p:spPr/>
        <p:txBody>
          <a:bodyPr/>
          <a:lstStyle/>
          <a:p>
            <a:fld id="{AA4F6881-B1CA-4022-ACBB-807CC8250185}" type="slidenum">
              <a:rPr lang="en-MY" smtClean="0"/>
              <a:t>‹#›</a:t>
            </a:fld>
            <a:endParaRPr lang="en-MY"/>
          </a:p>
        </p:txBody>
      </p:sp>
    </p:spTree>
    <p:extLst>
      <p:ext uri="{BB962C8B-B14F-4D97-AF65-F5344CB8AC3E}">
        <p14:creationId xmlns:p14="http://schemas.microsoft.com/office/powerpoint/2010/main" val="39822946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3EF9DE-0EB5-E93C-DB49-B23D4E839C5A}"/>
              </a:ext>
            </a:extLst>
          </p:cNvPr>
          <p:cNvSpPr>
            <a:spLocks noGrp="1"/>
          </p:cNvSpPr>
          <p:nvPr>
            <p:ph type="title"/>
          </p:nvPr>
        </p:nvSpPr>
        <p:spPr/>
        <p:txBody>
          <a:bodyPr/>
          <a:lstStyle/>
          <a:p>
            <a:r>
              <a:rPr lang="en-US"/>
              <a:t>Click to edit Master title style</a:t>
            </a:r>
            <a:endParaRPr lang="en-MY"/>
          </a:p>
        </p:txBody>
      </p:sp>
      <p:sp>
        <p:nvSpPr>
          <p:cNvPr id="3" name="Content Placeholder 2">
            <a:extLst>
              <a:ext uri="{FF2B5EF4-FFF2-40B4-BE49-F238E27FC236}">
                <a16:creationId xmlns:a16="http://schemas.microsoft.com/office/drawing/2014/main" id="{9F610FCE-279F-F808-0987-7F926AFF8AF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Date Placeholder 3">
            <a:extLst>
              <a:ext uri="{FF2B5EF4-FFF2-40B4-BE49-F238E27FC236}">
                <a16:creationId xmlns:a16="http://schemas.microsoft.com/office/drawing/2014/main" id="{6281EA3D-8E8D-444D-B087-C6EA69B0E88D}"/>
              </a:ext>
            </a:extLst>
          </p:cNvPr>
          <p:cNvSpPr>
            <a:spLocks noGrp="1"/>
          </p:cNvSpPr>
          <p:nvPr>
            <p:ph type="dt" sz="half" idx="10"/>
          </p:nvPr>
        </p:nvSpPr>
        <p:spPr/>
        <p:txBody>
          <a:bodyPr/>
          <a:lstStyle/>
          <a:p>
            <a:fld id="{011E12B8-FC28-491D-80CA-04FAAB969F8E}" type="datetimeFigureOut">
              <a:rPr lang="en-MY" smtClean="0"/>
              <a:t>27/9/2024</a:t>
            </a:fld>
            <a:endParaRPr lang="en-MY"/>
          </a:p>
        </p:txBody>
      </p:sp>
      <p:sp>
        <p:nvSpPr>
          <p:cNvPr id="5" name="Footer Placeholder 4">
            <a:extLst>
              <a:ext uri="{FF2B5EF4-FFF2-40B4-BE49-F238E27FC236}">
                <a16:creationId xmlns:a16="http://schemas.microsoft.com/office/drawing/2014/main" id="{CB9E7FF1-0E9A-99CE-F845-1FA26597A828}"/>
              </a:ext>
            </a:extLst>
          </p:cNvPr>
          <p:cNvSpPr>
            <a:spLocks noGrp="1"/>
          </p:cNvSpPr>
          <p:nvPr>
            <p:ph type="ftr" sz="quarter" idx="11"/>
          </p:nvPr>
        </p:nvSpPr>
        <p:spPr/>
        <p:txBody>
          <a:bodyPr/>
          <a:lstStyle/>
          <a:p>
            <a:endParaRPr lang="en-MY"/>
          </a:p>
        </p:txBody>
      </p:sp>
      <p:sp>
        <p:nvSpPr>
          <p:cNvPr id="6" name="Slide Number Placeholder 5">
            <a:extLst>
              <a:ext uri="{FF2B5EF4-FFF2-40B4-BE49-F238E27FC236}">
                <a16:creationId xmlns:a16="http://schemas.microsoft.com/office/drawing/2014/main" id="{30D6DA56-57CC-A532-936F-83DAF8C8568C}"/>
              </a:ext>
            </a:extLst>
          </p:cNvPr>
          <p:cNvSpPr>
            <a:spLocks noGrp="1"/>
          </p:cNvSpPr>
          <p:nvPr>
            <p:ph type="sldNum" sz="quarter" idx="12"/>
          </p:nvPr>
        </p:nvSpPr>
        <p:spPr/>
        <p:txBody>
          <a:bodyPr/>
          <a:lstStyle/>
          <a:p>
            <a:fld id="{AA4F6881-B1CA-4022-ACBB-807CC8250185}" type="slidenum">
              <a:rPr lang="en-MY" smtClean="0"/>
              <a:t>‹#›</a:t>
            </a:fld>
            <a:endParaRPr lang="en-MY"/>
          </a:p>
        </p:txBody>
      </p:sp>
    </p:spTree>
    <p:extLst>
      <p:ext uri="{BB962C8B-B14F-4D97-AF65-F5344CB8AC3E}">
        <p14:creationId xmlns:p14="http://schemas.microsoft.com/office/powerpoint/2010/main" val="1072744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F61B81-D142-0F75-0916-27F1A72B981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MY"/>
          </a:p>
        </p:txBody>
      </p:sp>
      <p:sp>
        <p:nvSpPr>
          <p:cNvPr id="3" name="Text Placeholder 2">
            <a:extLst>
              <a:ext uri="{FF2B5EF4-FFF2-40B4-BE49-F238E27FC236}">
                <a16:creationId xmlns:a16="http://schemas.microsoft.com/office/drawing/2014/main" id="{0555AB7C-A910-744A-AA12-F29D08934DD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6308626-2EB2-7E7E-337E-66EDDE447564}"/>
              </a:ext>
            </a:extLst>
          </p:cNvPr>
          <p:cNvSpPr>
            <a:spLocks noGrp="1"/>
          </p:cNvSpPr>
          <p:nvPr>
            <p:ph type="dt" sz="half" idx="10"/>
          </p:nvPr>
        </p:nvSpPr>
        <p:spPr/>
        <p:txBody>
          <a:bodyPr/>
          <a:lstStyle/>
          <a:p>
            <a:fld id="{011E12B8-FC28-491D-80CA-04FAAB969F8E}" type="datetimeFigureOut">
              <a:rPr lang="en-MY" smtClean="0"/>
              <a:t>27/9/2024</a:t>
            </a:fld>
            <a:endParaRPr lang="en-MY"/>
          </a:p>
        </p:txBody>
      </p:sp>
      <p:sp>
        <p:nvSpPr>
          <p:cNvPr id="5" name="Footer Placeholder 4">
            <a:extLst>
              <a:ext uri="{FF2B5EF4-FFF2-40B4-BE49-F238E27FC236}">
                <a16:creationId xmlns:a16="http://schemas.microsoft.com/office/drawing/2014/main" id="{824CD9D7-1834-9EFD-4A01-5DAAD39BE798}"/>
              </a:ext>
            </a:extLst>
          </p:cNvPr>
          <p:cNvSpPr>
            <a:spLocks noGrp="1"/>
          </p:cNvSpPr>
          <p:nvPr>
            <p:ph type="ftr" sz="quarter" idx="11"/>
          </p:nvPr>
        </p:nvSpPr>
        <p:spPr/>
        <p:txBody>
          <a:bodyPr/>
          <a:lstStyle/>
          <a:p>
            <a:endParaRPr lang="en-MY"/>
          </a:p>
        </p:txBody>
      </p:sp>
      <p:sp>
        <p:nvSpPr>
          <p:cNvPr id="6" name="Slide Number Placeholder 5">
            <a:extLst>
              <a:ext uri="{FF2B5EF4-FFF2-40B4-BE49-F238E27FC236}">
                <a16:creationId xmlns:a16="http://schemas.microsoft.com/office/drawing/2014/main" id="{A8EF18C0-420C-6D39-0FBC-DCEF435EA607}"/>
              </a:ext>
            </a:extLst>
          </p:cNvPr>
          <p:cNvSpPr>
            <a:spLocks noGrp="1"/>
          </p:cNvSpPr>
          <p:nvPr>
            <p:ph type="sldNum" sz="quarter" idx="12"/>
          </p:nvPr>
        </p:nvSpPr>
        <p:spPr/>
        <p:txBody>
          <a:bodyPr/>
          <a:lstStyle/>
          <a:p>
            <a:fld id="{AA4F6881-B1CA-4022-ACBB-807CC8250185}" type="slidenum">
              <a:rPr lang="en-MY" smtClean="0"/>
              <a:t>‹#›</a:t>
            </a:fld>
            <a:endParaRPr lang="en-MY"/>
          </a:p>
        </p:txBody>
      </p:sp>
    </p:spTree>
    <p:extLst>
      <p:ext uri="{BB962C8B-B14F-4D97-AF65-F5344CB8AC3E}">
        <p14:creationId xmlns:p14="http://schemas.microsoft.com/office/powerpoint/2010/main" val="16679235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5894E1-849E-A66C-BE7F-C16B9708CC95}"/>
              </a:ext>
            </a:extLst>
          </p:cNvPr>
          <p:cNvSpPr>
            <a:spLocks noGrp="1"/>
          </p:cNvSpPr>
          <p:nvPr>
            <p:ph type="title"/>
          </p:nvPr>
        </p:nvSpPr>
        <p:spPr/>
        <p:txBody>
          <a:bodyPr/>
          <a:lstStyle/>
          <a:p>
            <a:r>
              <a:rPr lang="en-US"/>
              <a:t>Click to edit Master title style</a:t>
            </a:r>
            <a:endParaRPr lang="en-MY"/>
          </a:p>
        </p:txBody>
      </p:sp>
      <p:sp>
        <p:nvSpPr>
          <p:cNvPr id="3" name="Content Placeholder 2">
            <a:extLst>
              <a:ext uri="{FF2B5EF4-FFF2-40B4-BE49-F238E27FC236}">
                <a16:creationId xmlns:a16="http://schemas.microsoft.com/office/drawing/2014/main" id="{89D69401-16B1-94DC-C592-7E617084431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Content Placeholder 3">
            <a:extLst>
              <a:ext uri="{FF2B5EF4-FFF2-40B4-BE49-F238E27FC236}">
                <a16:creationId xmlns:a16="http://schemas.microsoft.com/office/drawing/2014/main" id="{49B84BED-AFE0-51BE-4AA7-DA4AF356A17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5" name="Date Placeholder 4">
            <a:extLst>
              <a:ext uri="{FF2B5EF4-FFF2-40B4-BE49-F238E27FC236}">
                <a16:creationId xmlns:a16="http://schemas.microsoft.com/office/drawing/2014/main" id="{C7395FF1-F231-EF73-66D4-96335B679AE6}"/>
              </a:ext>
            </a:extLst>
          </p:cNvPr>
          <p:cNvSpPr>
            <a:spLocks noGrp="1"/>
          </p:cNvSpPr>
          <p:nvPr>
            <p:ph type="dt" sz="half" idx="10"/>
          </p:nvPr>
        </p:nvSpPr>
        <p:spPr/>
        <p:txBody>
          <a:bodyPr/>
          <a:lstStyle/>
          <a:p>
            <a:fld id="{011E12B8-FC28-491D-80CA-04FAAB969F8E}" type="datetimeFigureOut">
              <a:rPr lang="en-MY" smtClean="0"/>
              <a:t>27/9/2024</a:t>
            </a:fld>
            <a:endParaRPr lang="en-MY"/>
          </a:p>
        </p:txBody>
      </p:sp>
      <p:sp>
        <p:nvSpPr>
          <p:cNvPr id="6" name="Footer Placeholder 5">
            <a:extLst>
              <a:ext uri="{FF2B5EF4-FFF2-40B4-BE49-F238E27FC236}">
                <a16:creationId xmlns:a16="http://schemas.microsoft.com/office/drawing/2014/main" id="{F5DA7AD9-A192-B0A5-CC69-DC958E3BF1D9}"/>
              </a:ext>
            </a:extLst>
          </p:cNvPr>
          <p:cNvSpPr>
            <a:spLocks noGrp="1"/>
          </p:cNvSpPr>
          <p:nvPr>
            <p:ph type="ftr" sz="quarter" idx="11"/>
          </p:nvPr>
        </p:nvSpPr>
        <p:spPr/>
        <p:txBody>
          <a:bodyPr/>
          <a:lstStyle/>
          <a:p>
            <a:endParaRPr lang="en-MY"/>
          </a:p>
        </p:txBody>
      </p:sp>
      <p:sp>
        <p:nvSpPr>
          <p:cNvPr id="7" name="Slide Number Placeholder 6">
            <a:extLst>
              <a:ext uri="{FF2B5EF4-FFF2-40B4-BE49-F238E27FC236}">
                <a16:creationId xmlns:a16="http://schemas.microsoft.com/office/drawing/2014/main" id="{CB35DCEC-B398-E6EB-50E1-AAD7ADDDE06A}"/>
              </a:ext>
            </a:extLst>
          </p:cNvPr>
          <p:cNvSpPr>
            <a:spLocks noGrp="1"/>
          </p:cNvSpPr>
          <p:nvPr>
            <p:ph type="sldNum" sz="quarter" idx="12"/>
          </p:nvPr>
        </p:nvSpPr>
        <p:spPr/>
        <p:txBody>
          <a:bodyPr/>
          <a:lstStyle/>
          <a:p>
            <a:fld id="{AA4F6881-B1CA-4022-ACBB-807CC8250185}" type="slidenum">
              <a:rPr lang="en-MY" smtClean="0"/>
              <a:t>‹#›</a:t>
            </a:fld>
            <a:endParaRPr lang="en-MY"/>
          </a:p>
        </p:txBody>
      </p:sp>
    </p:spTree>
    <p:extLst>
      <p:ext uri="{BB962C8B-B14F-4D97-AF65-F5344CB8AC3E}">
        <p14:creationId xmlns:p14="http://schemas.microsoft.com/office/powerpoint/2010/main" val="13856421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92D928-F6D2-1EC0-307D-F033EBF52054}"/>
              </a:ext>
            </a:extLst>
          </p:cNvPr>
          <p:cNvSpPr>
            <a:spLocks noGrp="1"/>
          </p:cNvSpPr>
          <p:nvPr>
            <p:ph type="title"/>
          </p:nvPr>
        </p:nvSpPr>
        <p:spPr>
          <a:xfrm>
            <a:off x="839788" y="365125"/>
            <a:ext cx="10515600" cy="1325563"/>
          </a:xfrm>
        </p:spPr>
        <p:txBody>
          <a:bodyPr/>
          <a:lstStyle/>
          <a:p>
            <a:r>
              <a:rPr lang="en-US"/>
              <a:t>Click to edit Master title style</a:t>
            </a:r>
            <a:endParaRPr lang="en-MY"/>
          </a:p>
        </p:txBody>
      </p:sp>
      <p:sp>
        <p:nvSpPr>
          <p:cNvPr id="3" name="Text Placeholder 2">
            <a:extLst>
              <a:ext uri="{FF2B5EF4-FFF2-40B4-BE49-F238E27FC236}">
                <a16:creationId xmlns:a16="http://schemas.microsoft.com/office/drawing/2014/main" id="{2486DAF6-A530-C5E3-F31C-B468486DDCE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6EEA916-7B62-B85B-3CF4-1BA7F618EBB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5" name="Text Placeholder 4">
            <a:extLst>
              <a:ext uri="{FF2B5EF4-FFF2-40B4-BE49-F238E27FC236}">
                <a16:creationId xmlns:a16="http://schemas.microsoft.com/office/drawing/2014/main" id="{2E720485-260C-5CBB-45F9-122A405CA31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006880A-B86A-9792-5638-F45F645A77E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7" name="Date Placeholder 6">
            <a:extLst>
              <a:ext uri="{FF2B5EF4-FFF2-40B4-BE49-F238E27FC236}">
                <a16:creationId xmlns:a16="http://schemas.microsoft.com/office/drawing/2014/main" id="{937D14D6-F5F0-870B-0D6C-EDCC6005ADB2}"/>
              </a:ext>
            </a:extLst>
          </p:cNvPr>
          <p:cNvSpPr>
            <a:spLocks noGrp="1"/>
          </p:cNvSpPr>
          <p:nvPr>
            <p:ph type="dt" sz="half" idx="10"/>
          </p:nvPr>
        </p:nvSpPr>
        <p:spPr/>
        <p:txBody>
          <a:bodyPr/>
          <a:lstStyle/>
          <a:p>
            <a:fld id="{011E12B8-FC28-491D-80CA-04FAAB969F8E}" type="datetimeFigureOut">
              <a:rPr lang="en-MY" smtClean="0"/>
              <a:t>27/9/2024</a:t>
            </a:fld>
            <a:endParaRPr lang="en-MY"/>
          </a:p>
        </p:txBody>
      </p:sp>
      <p:sp>
        <p:nvSpPr>
          <p:cNvPr id="8" name="Footer Placeholder 7">
            <a:extLst>
              <a:ext uri="{FF2B5EF4-FFF2-40B4-BE49-F238E27FC236}">
                <a16:creationId xmlns:a16="http://schemas.microsoft.com/office/drawing/2014/main" id="{1ABFCA45-4218-0C63-8883-CA859493CF7F}"/>
              </a:ext>
            </a:extLst>
          </p:cNvPr>
          <p:cNvSpPr>
            <a:spLocks noGrp="1"/>
          </p:cNvSpPr>
          <p:nvPr>
            <p:ph type="ftr" sz="quarter" idx="11"/>
          </p:nvPr>
        </p:nvSpPr>
        <p:spPr/>
        <p:txBody>
          <a:bodyPr/>
          <a:lstStyle/>
          <a:p>
            <a:endParaRPr lang="en-MY"/>
          </a:p>
        </p:txBody>
      </p:sp>
      <p:sp>
        <p:nvSpPr>
          <p:cNvPr id="9" name="Slide Number Placeholder 8">
            <a:extLst>
              <a:ext uri="{FF2B5EF4-FFF2-40B4-BE49-F238E27FC236}">
                <a16:creationId xmlns:a16="http://schemas.microsoft.com/office/drawing/2014/main" id="{84DA7EA6-4C31-4CEA-0238-24D69D52C938}"/>
              </a:ext>
            </a:extLst>
          </p:cNvPr>
          <p:cNvSpPr>
            <a:spLocks noGrp="1"/>
          </p:cNvSpPr>
          <p:nvPr>
            <p:ph type="sldNum" sz="quarter" idx="12"/>
          </p:nvPr>
        </p:nvSpPr>
        <p:spPr/>
        <p:txBody>
          <a:bodyPr/>
          <a:lstStyle/>
          <a:p>
            <a:fld id="{AA4F6881-B1CA-4022-ACBB-807CC8250185}" type="slidenum">
              <a:rPr lang="en-MY" smtClean="0"/>
              <a:t>‹#›</a:t>
            </a:fld>
            <a:endParaRPr lang="en-MY"/>
          </a:p>
        </p:txBody>
      </p:sp>
    </p:spTree>
    <p:extLst>
      <p:ext uri="{BB962C8B-B14F-4D97-AF65-F5344CB8AC3E}">
        <p14:creationId xmlns:p14="http://schemas.microsoft.com/office/powerpoint/2010/main" val="22161971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A6AD7C-2C2A-CC0C-75A2-A1BF7D7AEEEC}"/>
              </a:ext>
            </a:extLst>
          </p:cNvPr>
          <p:cNvSpPr>
            <a:spLocks noGrp="1"/>
          </p:cNvSpPr>
          <p:nvPr>
            <p:ph type="title"/>
          </p:nvPr>
        </p:nvSpPr>
        <p:spPr/>
        <p:txBody>
          <a:bodyPr/>
          <a:lstStyle/>
          <a:p>
            <a:r>
              <a:rPr lang="en-US"/>
              <a:t>Click to edit Master title style</a:t>
            </a:r>
            <a:endParaRPr lang="en-MY"/>
          </a:p>
        </p:txBody>
      </p:sp>
      <p:sp>
        <p:nvSpPr>
          <p:cNvPr id="3" name="Date Placeholder 2">
            <a:extLst>
              <a:ext uri="{FF2B5EF4-FFF2-40B4-BE49-F238E27FC236}">
                <a16:creationId xmlns:a16="http://schemas.microsoft.com/office/drawing/2014/main" id="{624F2134-E4E2-36DD-1E41-6FC429F5A3EC}"/>
              </a:ext>
            </a:extLst>
          </p:cNvPr>
          <p:cNvSpPr>
            <a:spLocks noGrp="1"/>
          </p:cNvSpPr>
          <p:nvPr>
            <p:ph type="dt" sz="half" idx="10"/>
          </p:nvPr>
        </p:nvSpPr>
        <p:spPr/>
        <p:txBody>
          <a:bodyPr/>
          <a:lstStyle/>
          <a:p>
            <a:fld id="{011E12B8-FC28-491D-80CA-04FAAB969F8E}" type="datetimeFigureOut">
              <a:rPr lang="en-MY" smtClean="0"/>
              <a:t>27/9/2024</a:t>
            </a:fld>
            <a:endParaRPr lang="en-MY"/>
          </a:p>
        </p:txBody>
      </p:sp>
      <p:sp>
        <p:nvSpPr>
          <p:cNvPr id="4" name="Footer Placeholder 3">
            <a:extLst>
              <a:ext uri="{FF2B5EF4-FFF2-40B4-BE49-F238E27FC236}">
                <a16:creationId xmlns:a16="http://schemas.microsoft.com/office/drawing/2014/main" id="{4BCCCE49-DF43-27A0-B903-787E63539C46}"/>
              </a:ext>
            </a:extLst>
          </p:cNvPr>
          <p:cNvSpPr>
            <a:spLocks noGrp="1"/>
          </p:cNvSpPr>
          <p:nvPr>
            <p:ph type="ftr" sz="quarter" idx="11"/>
          </p:nvPr>
        </p:nvSpPr>
        <p:spPr/>
        <p:txBody>
          <a:bodyPr/>
          <a:lstStyle/>
          <a:p>
            <a:endParaRPr lang="en-MY"/>
          </a:p>
        </p:txBody>
      </p:sp>
      <p:sp>
        <p:nvSpPr>
          <p:cNvPr id="5" name="Slide Number Placeholder 4">
            <a:extLst>
              <a:ext uri="{FF2B5EF4-FFF2-40B4-BE49-F238E27FC236}">
                <a16:creationId xmlns:a16="http://schemas.microsoft.com/office/drawing/2014/main" id="{48933A11-CD81-9DFC-F428-47F345173A00}"/>
              </a:ext>
            </a:extLst>
          </p:cNvPr>
          <p:cNvSpPr>
            <a:spLocks noGrp="1"/>
          </p:cNvSpPr>
          <p:nvPr>
            <p:ph type="sldNum" sz="quarter" idx="12"/>
          </p:nvPr>
        </p:nvSpPr>
        <p:spPr/>
        <p:txBody>
          <a:bodyPr/>
          <a:lstStyle/>
          <a:p>
            <a:fld id="{AA4F6881-B1CA-4022-ACBB-807CC8250185}" type="slidenum">
              <a:rPr lang="en-MY" smtClean="0"/>
              <a:t>‹#›</a:t>
            </a:fld>
            <a:endParaRPr lang="en-MY"/>
          </a:p>
        </p:txBody>
      </p:sp>
    </p:spTree>
    <p:extLst>
      <p:ext uri="{BB962C8B-B14F-4D97-AF65-F5344CB8AC3E}">
        <p14:creationId xmlns:p14="http://schemas.microsoft.com/office/powerpoint/2010/main" val="1513049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27717C3-A256-82C4-F9CA-5A38B625CF6E}"/>
              </a:ext>
            </a:extLst>
          </p:cNvPr>
          <p:cNvSpPr>
            <a:spLocks noGrp="1"/>
          </p:cNvSpPr>
          <p:nvPr>
            <p:ph type="dt" sz="half" idx="10"/>
          </p:nvPr>
        </p:nvSpPr>
        <p:spPr/>
        <p:txBody>
          <a:bodyPr/>
          <a:lstStyle/>
          <a:p>
            <a:fld id="{011E12B8-FC28-491D-80CA-04FAAB969F8E}" type="datetimeFigureOut">
              <a:rPr lang="en-MY" smtClean="0"/>
              <a:t>27/9/2024</a:t>
            </a:fld>
            <a:endParaRPr lang="en-MY"/>
          </a:p>
        </p:txBody>
      </p:sp>
      <p:sp>
        <p:nvSpPr>
          <p:cNvPr id="3" name="Footer Placeholder 2">
            <a:extLst>
              <a:ext uri="{FF2B5EF4-FFF2-40B4-BE49-F238E27FC236}">
                <a16:creationId xmlns:a16="http://schemas.microsoft.com/office/drawing/2014/main" id="{93A3847E-2CAE-2334-A24C-48D9931B24C7}"/>
              </a:ext>
            </a:extLst>
          </p:cNvPr>
          <p:cNvSpPr>
            <a:spLocks noGrp="1"/>
          </p:cNvSpPr>
          <p:nvPr>
            <p:ph type="ftr" sz="quarter" idx="11"/>
          </p:nvPr>
        </p:nvSpPr>
        <p:spPr/>
        <p:txBody>
          <a:bodyPr/>
          <a:lstStyle/>
          <a:p>
            <a:endParaRPr lang="en-MY"/>
          </a:p>
        </p:txBody>
      </p:sp>
      <p:sp>
        <p:nvSpPr>
          <p:cNvPr id="4" name="Slide Number Placeholder 3">
            <a:extLst>
              <a:ext uri="{FF2B5EF4-FFF2-40B4-BE49-F238E27FC236}">
                <a16:creationId xmlns:a16="http://schemas.microsoft.com/office/drawing/2014/main" id="{A4EDFD08-7DBB-A48E-38F7-72C9677D59AE}"/>
              </a:ext>
            </a:extLst>
          </p:cNvPr>
          <p:cNvSpPr>
            <a:spLocks noGrp="1"/>
          </p:cNvSpPr>
          <p:nvPr>
            <p:ph type="sldNum" sz="quarter" idx="12"/>
          </p:nvPr>
        </p:nvSpPr>
        <p:spPr/>
        <p:txBody>
          <a:bodyPr/>
          <a:lstStyle/>
          <a:p>
            <a:fld id="{AA4F6881-B1CA-4022-ACBB-807CC8250185}" type="slidenum">
              <a:rPr lang="en-MY" smtClean="0"/>
              <a:t>‹#›</a:t>
            </a:fld>
            <a:endParaRPr lang="en-MY"/>
          </a:p>
        </p:txBody>
      </p:sp>
    </p:spTree>
    <p:extLst>
      <p:ext uri="{BB962C8B-B14F-4D97-AF65-F5344CB8AC3E}">
        <p14:creationId xmlns:p14="http://schemas.microsoft.com/office/powerpoint/2010/main" val="10560674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3A81D3-49DB-E09D-2E1A-852BEB5FF83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MY"/>
          </a:p>
        </p:txBody>
      </p:sp>
      <p:sp>
        <p:nvSpPr>
          <p:cNvPr id="3" name="Content Placeholder 2">
            <a:extLst>
              <a:ext uri="{FF2B5EF4-FFF2-40B4-BE49-F238E27FC236}">
                <a16:creationId xmlns:a16="http://schemas.microsoft.com/office/drawing/2014/main" id="{22172C04-B674-4CDC-2101-BA3464C6B4C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Text Placeholder 3">
            <a:extLst>
              <a:ext uri="{FF2B5EF4-FFF2-40B4-BE49-F238E27FC236}">
                <a16:creationId xmlns:a16="http://schemas.microsoft.com/office/drawing/2014/main" id="{8533F7A1-8428-024C-059F-1A5CE9B2325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5AAE28C-ACA1-FA0B-4106-6B46123368EA}"/>
              </a:ext>
            </a:extLst>
          </p:cNvPr>
          <p:cNvSpPr>
            <a:spLocks noGrp="1"/>
          </p:cNvSpPr>
          <p:nvPr>
            <p:ph type="dt" sz="half" idx="10"/>
          </p:nvPr>
        </p:nvSpPr>
        <p:spPr/>
        <p:txBody>
          <a:bodyPr/>
          <a:lstStyle/>
          <a:p>
            <a:fld id="{011E12B8-FC28-491D-80CA-04FAAB969F8E}" type="datetimeFigureOut">
              <a:rPr lang="en-MY" smtClean="0"/>
              <a:t>27/9/2024</a:t>
            </a:fld>
            <a:endParaRPr lang="en-MY"/>
          </a:p>
        </p:txBody>
      </p:sp>
      <p:sp>
        <p:nvSpPr>
          <p:cNvPr id="6" name="Footer Placeholder 5">
            <a:extLst>
              <a:ext uri="{FF2B5EF4-FFF2-40B4-BE49-F238E27FC236}">
                <a16:creationId xmlns:a16="http://schemas.microsoft.com/office/drawing/2014/main" id="{00038812-92ED-336F-B3C5-6E55C5024AFB}"/>
              </a:ext>
            </a:extLst>
          </p:cNvPr>
          <p:cNvSpPr>
            <a:spLocks noGrp="1"/>
          </p:cNvSpPr>
          <p:nvPr>
            <p:ph type="ftr" sz="quarter" idx="11"/>
          </p:nvPr>
        </p:nvSpPr>
        <p:spPr/>
        <p:txBody>
          <a:bodyPr/>
          <a:lstStyle/>
          <a:p>
            <a:endParaRPr lang="en-MY"/>
          </a:p>
        </p:txBody>
      </p:sp>
      <p:sp>
        <p:nvSpPr>
          <p:cNvPr id="7" name="Slide Number Placeholder 6">
            <a:extLst>
              <a:ext uri="{FF2B5EF4-FFF2-40B4-BE49-F238E27FC236}">
                <a16:creationId xmlns:a16="http://schemas.microsoft.com/office/drawing/2014/main" id="{16BF7213-15DE-428E-7264-85B7D3DCA448}"/>
              </a:ext>
            </a:extLst>
          </p:cNvPr>
          <p:cNvSpPr>
            <a:spLocks noGrp="1"/>
          </p:cNvSpPr>
          <p:nvPr>
            <p:ph type="sldNum" sz="quarter" idx="12"/>
          </p:nvPr>
        </p:nvSpPr>
        <p:spPr/>
        <p:txBody>
          <a:bodyPr/>
          <a:lstStyle/>
          <a:p>
            <a:fld id="{AA4F6881-B1CA-4022-ACBB-807CC8250185}" type="slidenum">
              <a:rPr lang="en-MY" smtClean="0"/>
              <a:t>‹#›</a:t>
            </a:fld>
            <a:endParaRPr lang="en-MY"/>
          </a:p>
        </p:txBody>
      </p:sp>
    </p:spTree>
    <p:extLst>
      <p:ext uri="{BB962C8B-B14F-4D97-AF65-F5344CB8AC3E}">
        <p14:creationId xmlns:p14="http://schemas.microsoft.com/office/powerpoint/2010/main" val="19598555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CDC4F3-E6ED-1355-4803-954C80F2A43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MY"/>
          </a:p>
        </p:txBody>
      </p:sp>
      <p:sp>
        <p:nvSpPr>
          <p:cNvPr id="3" name="Picture Placeholder 2">
            <a:extLst>
              <a:ext uri="{FF2B5EF4-FFF2-40B4-BE49-F238E27FC236}">
                <a16:creationId xmlns:a16="http://schemas.microsoft.com/office/drawing/2014/main" id="{C942D4D7-4E5F-0FC2-B38D-36CD7B6EA24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MY"/>
          </a:p>
        </p:txBody>
      </p:sp>
      <p:sp>
        <p:nvSpPr>
          <p:cNvPr id="4" name="Text Placeholder 3">
            <a:extLst>
              <a:ext uri="{FF2B5EF4-FFF2-40B4-BE49-F238E27FC236}">
                <a16:creationId xmlns:a16="http://schemas.microsoft.com/office/drawing/2014/main" id="{668F97DD-B312-7366-D443-0EA00492906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594E99B-85AB-A2C2-6853-15B985B30112}"/>
              </a:ext>
            </a:extLst>
          </p:cNvPr>
          <p:cNvSpPr>
            <a:spLocks noGrp="1"/>
          </p:cNvSpPr>
          <p:nvPr>
            <p:ph type="dt" sz="half" idx="10"/>
          </p:nvPr>
        </p:nvSpPr>
        <p:spPr/>
        <p:txBody>
          <a:bodyPr/>
          <a:lstStyle/>
          <a:p>
            <a:fld id="{011E12B8-FC28-491D-80CA-04FAAB969F8E}" type="datetimeFigureOut">
              <a:rPr lang="en-MY" smtClean="0"/>
              <a:t>27/9/2024</a:t>
            </a:fld>
            <a:endParaRPr lang="en-MY"/>
          </a:p>
        </p:txBody>
      </p:sp>
      <p:sp>
        <p:nvSpPr>
          <p:cNvPr id="6" name="Footer Placeholder 5">
            <a:extLst>
              <a:ext uri="{FF2B5EF4-FFF2-40B4-BE49-F238E27FC236}">
                <a16:creationId xmlns:a16="http://schemas.microsoft.com/office/drawing/2014/main" id="{9BF72C56-46F0-9A40-C27B-C686E117B8E5}"/>
              </a:ext>
            </a:extLst>
          </p:cNvPr>
          <p:cNvSpPr>
            <a:spLocks noGrp="1"/>
          </p:cNvSpPr>
          <p:nvPr>
            <p:ph type="ftr" sz="quarter" idx="11"/>
          </p:nvPr>
        </p:nvSpPr>
        <p:spPr/>
        <p:txBody>
          <a:bodyPr/>
          <a:lstStyle/>
          <a:p>
            <a:endParaRPr lang="en-MY"/>
          </a:p>
        </p:txBody>
      </p:sp>
      <p:sp>
        <p:nvSpPr>
          <p:cNvPr id="7" name="Slide Number Placeholder 6">
            <a:extLst>
              <a:ext uri="{FF2B5EF4-FFF2-40B4-BE49-F238E27FC236}">
                <a16:creationId xmlns:a16="http://schemas.microsoft.com/office/drawing/2014/main" id="{120C0C46-0C34-69D4-CBA9-CF08806108F7}"/>
              </a:ext>
            </a:extLst>
          </p:cNvPr>
          <p:cNvSpPr>
            <a:spLocks noGrp="1"/>
          </p:cNvSpPr>
          <p:nvPr>
            <p:ph type="sldNum" sz="quarter" idx="12"/>
          </p:nvPr>
        </p:nvSpPr>
        <p:spPr/>
        <p:txBody>
          <a:bodyPr/>
          <a:lstStyle/>
          <a:p>
            <a:fld id="{AA4F6881-B1CA-4022-ACBB-807CC8250185}" type="slidenum">
              <a:rPr lang="en-MY" smtClean="0"/>
              <a:t>‹#›</a:t>
            </a:fld>
            <a:endParaRPr lang="en-MY"/>
          </a:p>
        </p:txBody>
      </p:sp>
    </p:spTree>
    <p:extLst>
      <p:ext uri="{BB962C8B-B14F-4D97-AF65-F5344CB8AC3E}">
        <p14:creationId xmlns:p14="http://schemas.microsoft.com/office/powerpoint/2010/main" val="37458178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891DBA4-495E-C2E3-10A2-7453BFE7A21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MY"/>
          </a:p>
        </p:txBody>
      </p:sp>
      <p:sp>
        <p:nvSpPr>
          <p:cNvPr id="3" name="Text Placeholder 2">
            <a:extLst>
              <a:ext uri="{FF2B5EF4-FFF2-40B4-BE49-F238E27FC236}">
                <a16:creationId xmlns:a16="http://schemas.microsoft.com/office/drawing/2014/main" id="{F38F5CBE-296C-1313-A125-907EC0CB93B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Date Placeholder 3">
            <a:extLst>
              <a:ext uri="{FF2B5EF4-FFF2-40B4-BE49-F238E27FC236}">
                <a16:creationId xmlns:a16="http://schemas.microsoft.com/office/drawing/2014/main" id="{6A466F2A-FF1F-BFE6-4BBF-897045C6632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1E12B8-FC28-491D-80CA-04FAAB969F8E}" type="datetimeFigureOut">
              <a:rPr lang="en-MY" smtClean="0"/>
              <a:t>27/9/2024</a:t>
            </a:fld>
            <a:endParaRPr lang="en-MY"/>
          </a:p>
        </p:txBody>
      </p:sp>
      <p:sp>
        <p:nvSpPr>
          <p:cNvPr id="5" name="Footer Placeholder 4">
            <a:extLst>
              <a:ext uri="{FF2B5EF4-FFF2-40B4-BE49-F238E27FC236}">
                <a16:creationId xmlns:a16="http://schemas.microsoft.com/office/drawing/2014/main" id="{DA878D90-1455-61B5-C5AB-13DCA1E9A5C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MY"/>
          </a:p>
        </p:txBody>
      </p:sp>
      <p:sp>
        <p:nvSpPr>
          <p:cNvPr id="6" name="Slide Number Placeholder 5">
            <a:extLst>
              <a:ext uri="{FF2B5EF4-FFF2-40B4-BE49-F238E27FC236}">
                <a16:creationId xmlns:a16="http://schemas.microsoft.com/office/drawing/2014/main" id="{4099FAA6-E1AF-3221-EBD8-39D28728DB7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A4F6881-B1CA-4022-ACBB-807CC8250185}" type="slidenum">
              <a:rPr lang="en-MY" smtClean="0"/>
              <a:t>‹#›</a:t>
            </a:fld>
            <a:endParaRPr lang="en-MY"/>
          </a:p>
        </p:txBody>
      </p:sp>
    </p:spTree>
    <p:extLst>
      <p:ext uri="{BB962C8B-B14F-4D97-AF65-F5344CB8AC3E}">
        <p14:creationId xmlns:p14="http://schemas.microsoft.com/office/powerpoint/2010/main" val="157758651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17.jpe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23.jpeg"/><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3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image" Target="../media/image25.jpeg"/><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35.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0.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8" Type="http://schemas.openxmlformats.org/officeDocument/2006/relationships/hyperlink" Target="https://www.projectpro.io/article/how-to-design-a-data-warehouse/825" TargetMode="External"/><Relationship Id="rId3" Type="http://schemas.openxmlformats.org/officeDocument/2006/relationships/hyperlink" Target="https://holowczak.com/data-warehousing-project-planning/" TargetMode="External"/><Relationship Id="rId7" Type="http://schemas.openxmlformats.org/officeDocument/2006/relationships/hyperlink" Target="https://www.talend.com/products/talend-open-studio/" TargetMode="External"/><Relationship Id="rId2" Type="http://schemas.openxmlformats.org/officeDocument/2006/relationships/image" Target="../media/image29.jpeg"/><Relationship Id="rId1" Type="http://schemas.openxmlformats.org/officeDocument/2006/relationships/slideLayout" Target="../slideLayouts/slideLayout2.xml"/><Relationship Id="rId6" Type="http://schemas.openxmlformats.org/officeDocument/2006/relationships/hyperlink" Target="https://featuretools.alteryx.com/en/stable/getting_started/afe.html" TargetMode="External"/><Relationship Id="rId5" Type="http://schemas.openxmlformats.org/officeDocument/2006/relationships/hyperlink" Target="https://www.guru99.com/star-snowflake-data-warehousing.html" TargetMode="External"/><Relationship Id="rId4" Type="http://schemas.openxmlformats.org/officeDocument/2006/relationships/hyperlink" Target="https://www.projectmanager.com/blog/project-scope"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CC07320-C2CA-4E29-8481-9D9E143C7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qua and green fractal background like floral petal">
            <a:extLst>
              <a:ext uri="{FF2B5EF4-FFF2-40B4-BE49-F238E27FC236}">
                <a16:creationId xmlns:a16="http://schemas.microsoft.com/office/drawing/2014/main" id="{B2F25494-5E99-418C-770D-09380E8A2A33}"/>
              </a:ext>
            </a:extLst>
          </p:cNvPr>
          <p:cNvPicPr>
            <a:picLocks noChangeAspect="1"/>
          </p:cNvPicPr>
          <p:nvPr/>
        </p:nvPicPr>
        <p:blipFill rotWithShape="1">
          <a:blip r:embed="rId2"/>
          <a:srcRect b="5436"/>
          <a:stretch/>
        </p:blipFill>
        <p:spPr>
          <a:xfrm>
            <a:off x="2522358" y="10"/>
            <a:ext cx="9669642" cy="6857990"/>
          </a:xfrm>
          <a:prstGeom prst="rect">
            <a:avLst/>
          </a:prstGeom>
        </p:spPr>
      </p:pic>
      <p:sp>
        <p:nvSpPr>
          <p:cNvPr id="11" name="Rectangle 10">
            <a:extLst>
              <a:ext uri="{FF2B5EF4-FFF2-40B4-BE49-F238E27FC236}">
                <a16:creationId xmlns:a16="http://schemas.microsoft.com/office/drawing/2014/main" id="{178FB36B-5BFE-42CA-BC60-1115E0D95E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76077D6-36DD-850A-6601-D8DB791E4B82}"/>
              </a:ext>
            </a:extLst>
          </p:cNvPr>
          <p:cNvSpPr>
            <a:spLocks noGrp="1"/>
          </p:cNvSpPr>
          <p:nvPr>
            <p:ph type="ctrTitle"/>
          </p:nvPr>
        </p:nvSpPr>
        <p:spPr>
          <a:xfrm>
            <a:off x="952228" y="743447"/>
            <a:ext cx="3973385" cy="3692028"/>
          </a:xfrm>
          <a:noFill/>
        </p:spPr>
        <p:txBody>
          <a:bodyPr>
            <a:normAutofit/>
          </a:bodyPr>
          <a:lstStyle/>
          <a:p>
            <a:pPr algn="l"/>
            <a:r>
              <a:rPr lang="en-MY" sz="5200" dirty="0"/>
              <a:t>Chapter 4</a:t>
            </a:r>
          </a:p>
        </p:txBody>
      </p:sp>
      <p:sp>
        <p:nvSpPr>
          <p:cNvPr id="3" name="Subtitle 2">
            <a:extLst>
              <a:ext uri="{FF2B5EF4-FFF2-40B4-BE49-F238E27FC236}">
                <a16:creationId xmlns:a16="http://schemas.microsoft.com/office/drawing/2014/main" id="{D86FF282-2223-58DA-EAB5-4EE9121D588F}"/>
              </a:ext>
            </a:extLst>
          </p:cNvPr>
          <p:cNvSpPr>
            <a:spLocks noGrp="1"/>
          </p:cNvSpPr>
          <p:nvPr>
            <p:ph type="subTitle" idx="1"/>
          </p:nvPr>
        </p:nvSpPr>
        <p:spPr>
          <a:xfrm>
            <a:off x="952228" y="4629234"/>
            <a:ext cx="4848207" cy="1485319"/>
          </a:xfrm>
          <a:noFill/>
        </p:spPr>
        <p:txBody>
          <a:bodyPr>
            <a:normAutofit fontScale="92500" lnSpcReduction="20000"/>
          </a:bodyPr>
          <a:lstStyle/>
          <a:p>
            <a:pPr algn="l"/>
            <a:r>
              <a:rPr lang="en-MY" dirty="0"/>
              <a:t>Modern Data Warehouse Planning and Design in the Cloud Era</a:t>
            </a:r>
          </a:p>
          <a:p>
            <a:pPr algn="l"/>
            <a:r>
              <a:rPr lang="en-MY" dirty="0"/>
              <a:t>Teh Ying Wah</a:t>
            </a:r>
            <a:br>
              <a:rPr lang="en-MY" dirty="0"/>
            </a:br>
            <a:r>
              <a:rPr lang="en-MY" dirty="0"/>
              <a:t>tehyw@um.edu.my</a:t>
            </a:r>
            <a:br>
              <a:rPr lang="en-MY" dirty="0"/>
            </a:br>
            <a:r>
              <a:rPr lang="en-MY" dirty="0"/>
              <a:t>University of Malaya</a:t>
            </a:r>
          </a:p>
        </p:txBody>
      </p:sp>
    </p:spTree>
    <p:extLst>
      <p:ext uri="{BB962C8B-B14F-4D97-AF65-F5344CB8AC3E}">
        <p14:creationId xmlns:p14="http://schemas.microsoft.com/office/powerpoint/2010/main" val="3650232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8FABAB3-52AD-8125-68A2-B1C51F3D2F89}"/>
              </a:ext>
            </a:extLst>
          </p:cNvPr>
          <p:cNvSpPr>
            <a:spLocks noGrp="1"/>
          </p:cNvSpPr>
          <p:nvPr>
            <p:ph type="title"/>
          </p:nvPr>
        </p:nvSpPr>
        <p:spPr>
          <a:xfrm>
            <a:off x="5297762" y="329184"/>
            <a:ext cx="6251110" cy="1783080"/>
          </a:xfrm>
        </p:spPr>
        <p:txBody>
          <a:bodyPr anchor="b">
            <a:normAutofit/>
          </a:bodyPr>
          <a:lstStyle/>
          <a:p>
            <a:r>
              <a:rPr lang="en-MY" sz="3800" dirty="0"/>
              <a:t>6 main milestones based on the scope provided, spread across a 2-year period</a:t>
            </a:r>
          </a:p>
        </p:txBody>
      </p:sp>
      <p:pic>
        <p:nvPicPr>
          <p:cNvPr id="13" name="Picture 12" descr="Light bulb on yellow background with sketched light beams and cord">
            <a:extLst>
              <a:ext uri="{FF2B5EF4-FFF2-40B4-BE49-F238E27FC236}">
                <a16:creationId xmlns:a16="http://schemas.microsoft.com/office/drawing/2014/main" id="{2A63C862-D150-2767-D47D-6E9D3F8E8124}"/>
              </a:ext>
            </a:extLst>
          </p:cNvPr>
          <p:cNvPicPr>
            <a:picLocks noChangeAspect="1"/>
          </p:cNvPicPr>
          <p:nvPr/>
        </p:nvPicPr>
        <p:blipFill rotWithShape="1">
          <a:blip r:embed="rId2"/>
          <a:srcRect l="51246" r="6988"/>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11" name="sketchy line">
            <a:extLst>
              <a:ext uri="{FF2B5EF4-FFF2-40B4-BE49-F238E27FC236}">
                <a16:creationId xmlns:a16="http://schemas.microsoft.com/office/drawing/2014/main" id="{21540236-BFD5-4A9D-8840-4703E7F768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7762" y="2374947"/>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43424C9-B651-48B4-4538-8DB2C8F97EA1}"/>
              </a:ext>
            </a:extLst>
          </p:cNvPr>
          <p:cNvSpPr>
            <a:spLocks noGrp="1"/>
          </p:cNvSpPr>
          <p:nvPr>
            <p:ph idx="1"/>
          </p:nvPr>
        </p:nvSpPr>
        <p:spPr>
          <a:xfrm>
            <a:off x="5297762" y="2706624"/>
            <a:ext cx="6251110" cy="3483864"/>
          </a:xfrm>
        </p:spPr>
        <p:txBody>
          <a:bodyPr>
            <a:normAutofit/>
          </a:bodyPr>
          <a:lstStyle/>
          <a:p>
            <a:r>
              <a:rPr lang="en-MY" sz="1400" dirty="0"/>
              <a:t>Milestone 1 (Months 1-3): Data Source Identification and Mapping</a:t>
            </a:r>
          </a:p>
          <a:p>
            <a:pPr lvl="1"/>
            <a:r>
              <a:rPr lang="en-MY" sz="1400" dirty="0"/>
              <a:t>Complete inventory of all data sources to be integrated.</a:t>
            </a:r>
          </a:p>
          <a:p>
            <a:pPr lvl="1"/>
            <a:r>
              <a:rPr lang="en-MY" sz="1400" dirty="0"/>
              <a:t>Detailed mapping of required data elements from each source.</a:t>
            </a:r>
          </a:p>
          <a:p>
            <a:pPr lvl="1"/>
            <a:r>
              <a:rPr lang="en-MY" sz="1400" dirty="0"/>
              <a:t>Preliminary assessment of data quality and consistency across sources.</a:t>
            </a:r>
          </a:p>
          <a:p>
            <a:r>
              <a:rPr lang="en-MY" sz="1400" dirty="0"/>
              <a:t>Milestone 2 (Months 4-6): Data Warehouse Architecture Design</a:t>
            </a:r>
          </a:p>
          <a:p>
            <a:pPr lvl="1"/>
            <a:r>
              <a:rPr lang="en-MY" sz="1400" dirty="0"/>
              <a:t>Finalize the architecture for the Data Warehouse (centralized, decentralized, or hybrid).</a:t>
            </a:r>
          </a:p>
          <a:p>
            <a:pPr lvl="1"/>
            <a:r>
              <a:rPr lang="en-MY" sz="1400" dirty="0"/>
              <a:t>Selection of technology stack and tools for the DW.</a:t>
            </a:r>
          </a:p>
          <a:p>
            <a:pPr lvl="1"/>
            <a:r>
              <a:rPr lang="en-MY" sz="1400" dirty="0"/>
              <a:t>Initial setup and configuration of the chosen DW environment.</a:t>
            </a:r>
          </a:p>
          <a:p>
            <a:r>
              <a:rPr lang="en-MY" sz="1400" dirty="0"/>
              <a:t>Milestone 3 (Months 7-9): ETL Process Design and Implementation</a:t>
            </a:r>
          </a:p>
          <a:p>
            <a:pPr lvl="1"/>
            <a:r>
              <a:rPr lang="en-MY" sz="1400" dirty="0"/>
              <a:t>Design of ETL processes tailored to each data source.</a:t>
            </a:r>
          </a:p>
          <a:p>
            <a:pPr lvl="1"/>
            <a:r>
              <a:rPr lang="en-MY" sz="1400" dirty="0"/>
              <a:t>Selection and setup of ETL tools.</a:t>
            </a:r>
          </a:p>
          <a:p>
            <a:pPr lvl="1"/>
            <a:r>
              <a:rPr lang="en-MY" sz="1400" dirty="0"/>
              <a:t>Pilot testing of ETL processes on selected data sources.</a:t>
            </a:r>
          </a:p>
        </p:txBody>
      </p:sp>
    </p:spTree>
    <p:extLst>
      <p:ext uri="{BB962C8B-B14F-4D97-AF65-F5344CB8AC3E}">
        <p14:creationId xmlns:p14="http://schemas.microsoft.com/office/powerpoint/2010/main" val="15696705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38340E9-5986-DAB8-2253-825763782C6B}"/>
              </a:ext>
            </a:extLst>
          </p:cNvPr>
          <p:cNvSpPr>
            <a:spLocks noGrp="1"/>
          </p:cNvSpPr>
          <p:nvPr>
            <p:ph type="title"/>
          </p:nvPr>
        </p:nvSpPr>
        <p:spPr>
          <a:xfrm>
            <a:off x="838200" y="365125"/>
            <a:ext cx="10515600" cy="1325563"/>
          </a:xfrm>
        </p:spPr>
        <p:txBody>
          <a:bodyPr>
            <a:normAutofit/>
          </a:bodyPr>
          <a:lstStyle/>
          <a:p>
            <a:r>
              <a:rPr lang="en-MY" sz="4200"/>
              <a:t>6 main milestones based on the scope provided, spread across a 2-year period</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BEDE6EA5-C237-4980-2E99-FE60C505323A}"/>
              </a:ext>
            </a:extLst>
          </p:cNvPr>
          <p:cNvSpPr>
            <a:spLocks noGrp="1"/>
          </p:cNvSpPr>
          <p:nvPr>
            <p:ph idx="1"/>
          </p:nvPr>
        </p:nvSpPr>
        <p:spPr>
          <a:xfrm>
            <a:off x="838200" y="1929384"/>
            <a:ext cx="10515600" cy="4251960"/>
          </a:xfrm>
        </p:spPr>
        <p:txBody>
          <a:bodyPr>
            <a:normAutofit/>
          </a:bodyPr>
          <a:lstStyle/>
          <a:p>
            <a:r>
              <a:rPr lang="en-MY" sz="2000"/>
              <a:t>Milestone 4 (Months 10-12): Data Cleansing and Initial Transformation</a:t>
            </a:r>
          </a:p>
          <a:p>
            <a:pPr lvl="1"/>
            <a:r>
              <a:rPr lang="en-MY" sz="2000"/>
              <a:t>Identification of inconsistencies, anomalies, and redundancies in pilot data.</a:t>
            </a:r>
          </a:p>
          <a:p>
            <a:pPr lvl="1"/>
            <a:r>
              <a:rPr lang="en-MY" sz="2000"/>
              <a:t>Implementation of data cleansing routines and transformation logic.</a:t>
            </a:r>
          </a:p>
          <a:p>
            <a:pPr lvl="1"/>
            <a:r>
              <a:rPr lang="en-MY" sz="2000"/>
              <a:t>Validation of cleaned and transformed data against source systems.</a:t>
            </a:r>
          </a:p>
          <a:p>
            <a:r>
              <a:rPr lang="en-MY" sz="2000"/>
              <a:t>Milestone 5 (Months 13-18): Full Data Integration and Quality Assurance Testing</a:t>
            </a:r>
          </a:p>
          <a:p>
            <a:pPr lvl="1"/>
            <a:r>
              <a:rPr lang="en-MY" sz="2000"/>
              <a:t>Integration of all data sources into the DW.</a:t>
            </a:r>
          </a:p>
          <a:p>
            <a:pPr lvl="1"/>
            <a:r>
              <a:rPr lang="en-MY" sz="2000"/>
              <a:t>Comprehensive testing to ensure data quality, consistency, and accuracy.</a:t>
            </a:r>
          </a:p>
          <a:p>
            <a:pPr lvl="1"/>
            <a:r>
              <a:rPr lang="en-MY" sz="2000"/>
              <a:t>Iterative cleansing and transformation based on QA feedback.</a:t>
            </a:r>
          </a:p>
          <a:p>
            <a:r>
              <a:rPr lang="en-MY" sz="2000"/>
              <a:t>Milestone 6 (Months 19-24): Data Governance Framework Implementation and DW Launch</a:t>
            </a:r>
          </a:p>
          <a:p>
            <a:pPr lvl="1"/>
            <a:r>
              <a:rPr lang="en-MY" sz="2000"/>
              <a:t>Establishment and documentation of data governance and quality guidelines.</a:t>
            </a:r>
          </a:p>
          <a:p>
            <a:pPr lvl="1"/>
            <a:r>
              <a:rPr lang="en-MY" sz="2000"/>
              <a:t>Setup of regular review processes and maintenance routines for data quality.</a:t>
            </a:r>
          </a:p>
          <a:p>
            <a:pPr lvl="1"/>
            <a:r>
              <a:rPr lang="en-MY" sz="2000"/>
              <a:t>Official launch of the Data Warehouse with end-user training and documentation.</a:t>
            </a:r>
          </a:p>
        </p:txBody>
      </p:sp>
    </p:spTree>
    <p:extLst>
      <p:ext uri="{BB962C8B-B14F-4D97-AF65-F5344CB8AC3E}">
        <p14:creationId xmlns:p14="http://schemas.microsoft.com/office/powerpoint/2010/main" val="22475231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15785A2-3146-0F88-5416-02F8B867268C}"/>
              </a:ext>
            </a:extLst>
          </p:cNvPr>
          <p:cNvSpPr>
            <a:spLocks noGrp="1"/>
          </p:cNvSpPr>
          <p:nvPr>
            <p:ph type="title"/>
          </p:nvPr>
        </p:nvSpPr>
        <p:spPr>
          <a:xfrm>
            <a:off x="5297762" y="329184"/>
            <a:ext cx="6251110" cy="1783080"/>
          </a:xfrm>
        </p:spPr>
        <p:txBody>
          <a:bodyPr anchor="b">
            <a:normAutofit/>
          </a:bodyPr>
          <a:lstStyle/>
          <a:p>
            <a:r>
              <a:rPr lang="en-MY" sz="3800"/>
              <a:t>Suggested: (Current: Traditional 2-year project plan with milestones.)</a:t>
            </a:r>
          </a:p>
        </p:txBody>
      </p:sp>
      <p:pic>
        <p:nvPicPr>
          <p:cNvPr id="5" name="Picture 4" descr="Green and yellow layers">
            <a:extLst>
              <a:ext uri="{FF2B5EF4-FFF2-40B4-BE49-F238E27FC236}">
                <a16:creationId xmlns:a16="http://schemas.microsoft.com/office/drawing/2014/main" id="{90996C2C-5D68-1ABC-E025-0086C6F2260E}"/>
              </a:ext>
            </a:extLst>
          </p:cNvPr>
          <p:cNvPicPr>
            <a:picLocks noChangeAspect="1"/>
          </p:cNvPicPr>
          <p:nvPr/>
        </p:nvPicPr>
        <p:blipFill>
          <a:blip r:embed="rId2"/>
          <a:srcRect l="24239" r="21092"/>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11" name="sketchy line">
            <a:extLst>
              <a:ext uri="{FF2B5EF4-FFF2-40B4-BE49-F238E27FC236}">
                <a16:creationId xmlns:a16="http://schemas.microsoft.com/office/drawing/2014/main" id="{21540236-BFD5-4A9D-8840-4703E7F768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7762" y="2374947"/>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5482E0D-23B7-8DCD-9363-25CC8AF3C32E}"/>
              </a:ext>
            </a:extLst>
          </p:cNvPr>
          <p:cNvSpPr>
            <a:spLocks noGrp="1"/>
          </p:cNvSpPr>
          <p:nvPr>
            <p:ph idx="1"/>
          </p:nvPr>
        </p:nvSpPr>
        <p:spPr>
          <a:xfrm>
            <a:off x="5297762" y="2706624"/>
            <a:ext cx="6251110" cy="3483864"/>
          </a:xfrm>
        </p:spPr>
        <p:txBody>
          <a:bodyPr>
            <a:normAutofit/>
          </a:bodyPr>
          <a:lstStyle/>
          <a:p>
            <a:r>
              <a:rPr lang="en-MY" sz="2000"/>
              <a:t>the agile methodology for quicker iterations.</a:t>
            </a:r>
          </a:p>
          <a:p>
            <a:pPr lvl="1"/>
            <a:r>
              <a:rPr lang="en-MY" sz="2000"/>
              <a:t>Agile Approach: The project is divided into short iterations (called Sprints) lasting 2-4 weeks.</a:t>
            </a:r>
          </a:p>
          <a:p>
            <a:pPr lvl="1"/>
            <a:r>
              <a:rPr lang="en-MY" sz="2000"/>
              <a:t>Each Sprint focuses on delivering specific, incremental value, such as building a single ETL pipeline, developing a small set of reports, or integrating a new data source. At the end of each Sprint, there’s a review and retrospective, where the team evaluates the results, gathers feedback, and adjusts priorities for the next Sprint.</a:t>
            </a:r>
          </a:p>
        </p:txBody>
      </p:sp>
    </p:spTree>
    <p:extLst>
      <p:ext uri="{BB962C8B-B14F-4D97-AF65-F5344CB8AC3E}">
        <p14:creationId xmlns:p14="http://schemas.microsoft.com/office/powerpoint/2010/main" val="825554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1" name="Rectangle 10">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AA3BCBE-856E-D1F0-FB3A-729C8D16C011}"/>
              </a:ext>
            </a:extLst>
          </p:cNvPr>
          <p:cNvSpPr>
            <a:spLocks noGrp="1"/>
          </p:cNvSpPr>
          <p:nvPr>
            <p:ph type="title"/>
          </p:nvPr>
        </p:nvSpPr>
        <p:spPr>
          <a:xfrm>
            <a:off x="761803" y="350196"/>
            <a:ext cx="4646904" cy="1624520"/>
          </a:xfrm>
        </p:spPr>
        <p:txBody>
          <a:bodyPr anchor="ctr">
            <a:normAutofit/>
          </a:bodyPr>
          <a:lstStyle/>
          <a:p>
            <a:r>
              <a:rPr lang="en-MY" sz="3400"/>
              <a:t>Suggested: (Current: Traditional 2-year project plan with milestones.)</a:t>
            </a:r>
          </a:p>
        </p:txBody>
      </p:sp>
      <p:sp>
        <p:nvSpPr>
          <p:cNvPr id="3" name="Content Placeholder 2">
            <a:extLst>
              <a:ext uri="{FF2B5EF4-FFF2-40B4-BE49-F238E27FC236}">
                <a16:creationId xmlns:a16="http://schemas.microsoft.com/office/drawing/2014/main" id="{DADA5860-DD27-E30C-E6D0-755CA267C322}"/>
              </a:ext>
            </a:extLst>
          </p:cNvPr>
          <p:cNvSpPr>
            <a:spLocks noGrp="1"/>
          </p:cNvSpPr>
          <p:nvPr>
            <p:ph idx="1"/>
          </p:nvPr>
        </p:nvSpPr>
        <p:spPr>
          <a:xfrm>
            <a:off x="761802" y="2743200"/>
            <a:ext cx="4646905" cy="3613149"/>
          </a:xfrm>
        </p:spPr>
        <p:txBody>
          <a:bodyPr anchor="ctr">
            <a:normAutofit/>
          </a:bodyPr>
          <a:lstStyle/>
          <a:p>
            <a:r>
              <a:rPr lang="en-MY" sz="1400"/>
              <a:t>Replace traditional project plans with cloud migration strategies for DW.</a:t>
            </a:r>
          </a:p>
          <a:p>
            <a:pPr lvl="1"/>
            <a:r>
              <a:rPr lang="en-MY" sz="1400"/>
              <a:t>Migrating a traditional data warehouse to the cloud requires a shift in strategy—from long-term, resource-heavy planning to a scalable, flexible, and iterative cloud-native approach. </a:t>
            </a:r>
          </a:p>
          <a:p>
            <a:pPr lvl="1"/>
            <a:r>
              <a:rPr lang="en-MY" sz="1400"/>
              <a:t>By focusing on incremental migration, leveraging cloud-native tools, enabling real-time analytics, and utilizing the elasticity and automation of the cloud, organizations can accelerate deployment, reduce costs, and create a more responsive and scalable data infrastructure. </a:t>
            </a:r>
          </a:p>
          <a:p>
            <a:pPr lvl="1"/>
            <a:r>
              <a:rPr lang="en-MY" sz="1400"/>
              <a:t>This cloud migration strategy ensures faster delivery of value and keeps up with evolving business needs.</a:t>
            </a:r>
          </a:p>
        </p:txBody>
      </p:sp>
      <p:pic>
        <p:nvPicPr>
          <p:cNvPr id="5" name="Picture 4" descr="Geometric white clouds on a blue sky">
            <a:extLst>
              <a:ext uri="{FF2B5EF4-FFF2-40B4-BE49-F238E27FC236}">
                <a16:creationId xmlns:a16="http://schemas.microsoft.com/office/drawing/2014/main" id="{61AD928A-9C5C-B6C8-AA35-071811BCB20B}"/>
              </a:ext>
            </a:extLst>
          </p:cNvPr>
          <p:cNvPicPr>
            <a:picLocks noChangeAspect="1"/>
          </p:cNvPicPr>
          <p:nvPr/>
        </p:nvPicPr>
        <p:blipFill>
          <a:blip r:embed="rId2"/>
          <a:srcRect l="2232" r="31026"/>
          <a:stretch/>
        </p:blipFill>
        <p:spPr>
          <a:xfrm>
            <a:off x="6096000" y="1"/>
            <a:ext cx="6102825" cy="6858000"/>
          </a:xfrm>
          <a:prstGeom prst="rect">
            <a:avLst/>
          </a:prstGeom>
        </p:spPr>
      </p:pic>
    </p:spTree>
    <p:extLst>
      <p:ext uri="{BB962C8B-B14F-4D97-AF65-F5344CB8AC3E}">
        <p14:creationId xmlns:p14="http://schemas.microsoft.com/office/powerpoint/2010/main" val="5857223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6844F7-C977-6566-DDAA-2CC68DC62DC9}"/>
              </a:ext>
            </a:extLst>
          </p:cNvPr>
          <p:cNvSpPr>
            <a:spLocks noGrp="1"/>
          </p:cNvSpPr>
          <p:nvPr>
            <p:ph type="title"/>
          </p:nvPr>
        </p:nvSpPr>
        <p:spPr>
          <a:xfrm>
            <a:off x="876693" y="741391"/>
            <a:ext cx="7058267" cy="550877"/>
          </a:xfrm>
        </p:spPr>
        <p:txBody>
          <a:bodyPr anchor="b">
            <a:normAutofit/>
          </a:bodyPr>
          <a:lstStyle/>
          <a:p>
            <a:r>
              <a:rPr lang="en-MY" sz="3200" dirty="0"/>
              <a:t>3. Analyse and Assess Source Systems</a:t>
            </a:r>
          </a:p>
        </p:txBody>
      </p:sp>
      <p:sp>
        <p:nvSpPr>
          <p:cNvPr id="3" name="Content Placeholder 2">
            <a:extLst>
              <a:ext uri="{FF2B5EF4-FFF2-40B4-BE49-F238E27FC236}">
                <a16:creationId xmlns:a16="http://schemas.microsoft.com/office/drawing/2014/main" id="{ED8CEA38-57C6-703B-2466-F0B5214DA916}"/>
              </a:ext>
            </a:extLst>
          </p:cNvPr>
          <p:cNvSpPr>
            <a:spLocks noGrp="1"/>
          </p:cNvSpPr>
          <p:nvPr>
            <p:ph idx="1"/>
          </p:nvPr>
        </p:nvSpPr>
        <p:spPr>
          <a:xfrm>
            <a:off x="876692" y="1463040"/>
            <a:ext cx="6875388" cy="4607846"/>
          </a:xfrm>
        </p:spPr>
        <p:txBody>
          <a:bodyPr anchor="t">
            <a:normAutofit/>
          </a:bodyPr>
          <a:lstStyle/>
          <a:p>
            <a:r>
              <a:rPr lang="en-MY" sz="1600" dirty="0"/>
              <a:t>Identify Data Sources:</a:t>
            </a:r>
          </a:p>
          <a:p>
            <a:pPr lvl="1"/>
            <a:r>
              <a:rPr lang="en-MY" sz="1600" dirty="0"/>
              <a:t>List out all potential data sources like databases, flat files, APIs, etc.</a:t>
            </a:r>
          </a:p>
          <a:p>
            <a:pPr lvl="2"/>
            <a:r>
              <a:rPr lang="en-MY" sz="1600" dirty="0"/>
              <a:t> Check Accessibility and Availability</a:t>
            </a:r>
          </a:p>
          <a:p>
            <a:pPr lvl="3"/>
            <a:r>
              <a:rPr lang="en-MY" sz="1600" dirty="0"/>
              <a:t>Ensure that data sources are accessible, and that necessary permissions and interfaces (APIs, connectors) are available for extracting data.</a:t>
            </a:r>
          </a:p>
          <a:p>
            <a:r>
              <a:rPr lang="en-MY" sz="1600" dirty="0"/>
              <a:t>Assess Data Quality:</a:t>
            </a:r>
          </a:p>
          <a:p>
            <a:pPr lvl="1"/>
            <a:r>
              <a:rPr lang="en-MY" sz="1600" dirty="0"/>
              <a:t>Analyse the quality of the source data to identify inconsistencies, inaccuracies, and missing values.</a:t>
            </a:r>
          </a:p>
          <a:p>
            <a:pPr lvl="2"/>
            <a:r>
              <a:rPr lang="en-MY" sz="1600" dirty="0"/>
              <a:t>Common data quality dimensions include:</a:t>
            </a:r>
          </a:p>
          <a:p>
            <a:pPr lvl="3"/>
            <a:r>
              <a:rPr lang="en-MY" sz="1600" dirty="0"/>
              <a:t>Accuracy: The extent to which the data is correct and reliable.</a:t>
            </a:r>
          </a:p>
          <a:p>
            <a:pPr lvl="3"/>
            <a:r>
              <a:rPr lang="en-MY" sz="1600" dirty="0"/>
              <a:t>Completeness: Whether all required data is present.</a:t>
            </a:r>
          </a:p>
          <a:p>
            <a:pPr lvl="3"/>
            <a:r>
              <a:rPr lang="en-MY" sz="1600" dirty="0"/>
              <a:t>Consistency: Whether data is uniform across the dataset.</a:t>
            </a:r>
          </a:p>
          <a:p>
            <a:pPr lvl="3"/>
            <a:r>
              <a:rPr lang="en-MY" sz="1600" dirty="0"/>
              <a:t>Timeliness: If the data is current and up-to-date.</a:t>
            </a:r>
          </a:p>
          <a:p>
            <a:pPr lvl="3"/>
            <a:r>
              <a:rPr lang="en-MY" sz="1600" dirty="0"/>
              <a:t>Uniqueness: Whether the data is free of unnecessary duplicates.</a:t>
            </a:r>
          </a:p>
        </p:txBody>
      </p:sp>
      <p:pic>
        <p:nvPicPr>
          <p:cNvPr id="7" name="Graphic 6" descr="Database">
            <a:extLst>
              <a:ext uri="{FF2B5EF4-FFF2-40B4-BE49-F238E27FC236}">
                <a16:creationId xmlns:a16="http://schemas.microsoft.com/office/drawing/2014/main" id="{1458376C-E030-1631-BB13-74BD9BBF33B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008019" y="1292268"/>
            <a:ext cx="4273463" cy="4273463"/>
          </a:xfrm>
          <a:prstGeom prst="rect">
            <a:avLst/>
          </a:prstGeom>
        </p:spPr>
      </p:pic>
      <p:grpSp>
        <p:nvGrpSpPr>
          <p:cNvPr id="21" name="Group 16">
            <a:extLst>
              <a:ext uri="{FF2B5EF4-FFF2-40B4-BE49-F238E27FC236}">
                <a16:creationId xmlns:a16="http://schemas.microsoft.com/office/drawing/2014/main" id="{C54A2A4D-19EF-3552-F383-6AD9587C8AF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2068638" y="0"/>
            <a:ext cx="123362" cy="6858000"/>
            <a:chOff x="12068638" y="0"/>
            <a:chExt cx="123362" cy="6858000"/>
          </a:xfrm>
        </p:grpSpPr>
        <p:sp>
          <p:nvSpPr>
            <p:cNvPr id="18" name="Rectangle 17">
              <a:extLst>
                <a:ext uri="{FF2B5EF4-FFF2-40B4-BE49-F238E27FC236}">
                  <a16:creationId xmlns:a16="http://schemas.microsoft.com/office/drawing/2014/main" id="{A9208F0F-2734-3945-8FD0-EEB19CF41A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18">
              <a:extLst>
                <a:ext uri="{FF2B5EF4-FFF2-40B4-BE49-F238E27FC236}">
                  <a16:creationId xmlns:a16="http://schemas.microsoft.com/office/drawing/2014/main" id="{62CFF5D9-43B9-9D58-6F3F-25041716D9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3527553"/>
              <a:ext cx="123362" cy="3330447"/>
            </a:xfrm>
            <a:prstGeom prst="rect">
              <a:avLst/>
            </a:prstGeom>
            <a:gradFill>
              <a:gsLst>
                <a:gs pos="19000">
                  <a:schemeClr val="accent5">
                    <a:lumMod val="60000"/>
                    <a:lumOff val="40000"/>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6071310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CE262A8-58B0-65F2-6F91-A644034D70E8}"/>
              </a:ext>
            </a:extLst>
          </p:cNvPr>
          <p:cNvSpPr>
            <a:spLocks noGrp="1"/>
          </p:cNvSpPr>
          <p:nvPr>
            <p:ph type="title"/>
          </p:nvPr>
        </p:nvSpPr>
        <p:spPr>
          <a:xfrm>
            <a:off x="5297762" y="329184"/>
            <a:ext cx="6251110" cy="1783080"/>
          </a:xfrm>
        </p:spPr>
        <p:txBody>
          <a:bodyPr anchor="b">
            <a:normAutofit/>
          </a:bodyPr>
          <a:lstStyle/>
          <a:p>
            <a:r>
              <a:rPr lang="en-MY" sz="5400"/>
              <a:t>3. Analyse and Assess Source Systems</a:t>
            </a:r>
          </a:p>
        </p:txBody>
      </p:sp>
      <p:pic>
        <p:nvPicPr>
          <p:cNvPr id="5" name="Picture 4" descr="Electronic components on a white background">
            <a:extLst>
              <a:ext uri="{FF2B5EF4-FFF2-40B4-BE49-F238E27FC236}">
                <a16:creationId xmlns:a16="http://schemas.microsoft.com/office/drawing/2014/main" id="{458ECE1A-30EF-7D7C-9CC8-35DDFDED9388}"/>
              </a:ext>
            </a:extLst>
          </p:cNvPr>
          <p:cNvPicPr>
            <a:picLocks noChangeAspect="1"/>
          </p:cNvPicPr>
          <p:nvPr/>
        </p:nvPicPr>
        <p:blipFill>
          <a:blip r:embed="rId2"/>
          <a:srcRect l="54670" r="-1" b="-1"/>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11" name="sketchy line">
            <a:extLst>
              <a:ext uri="{FF2B5EF4-FFF2-40B4-BE49-F238E27FC236}">
                <a16:creationId xmlns:a16="http://schemas.microsoft.com/office/drawing/2014/main" id="{21540236-BFD5-4A9D-8840-4703E7F768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7762" y="2374947"/>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64B9A85-4D52-C5D8-9AD7-C517C31F5BA0}"/>
              </a:ext>
            </a:extLst>
          </p:cNvPr>
          <p:cNvSpPr>
            <a:spLocks noGrp="1"/>
          </p:cNvSpPr>
          <p:nvPr>
            <p:ph idx="1"/>
          </p:nvPr>
        </p:nvSpPr>
        <p:spPr>
          <a:xfrm>
            <a:off x="5297762" y="2706624"/>
            <a:ext cx="6251110" cy="3483864"/>
          </a:xfrm>
        </p:spPr>
        <p:txBody>
          <a:bodyPr>
            <a:normAutofit/>
          </a:bodyPr>
          <a:lstStyle/>
          <a:p>
            <a:r>
              <a:rPr lang="en-MY" sz="2200"/>
              <a:t>modern ELT tools such as Fivetran or Stitch for automated real-time ingestion.</a:t>
            </a:r>
          </a:p>
          <a:p>
            <a:r>
              <a:rPr lang="en-MY" sz="2200"/>
              <a:t>integrating streaming data using Apache Kafka or AWS Kinesis.</a:t>
            </a:r>
          </a:p>
          <a:p>
            <a:r>
              <a:rPr lang="en-MY" sz="2200"/>
              <a:t>APIs as a data source, including GraphQL for more efficient querying.</a:t>
            </a:r>
          </a:p>
        </p:txBody>
      </p:sp>
    </p:spTree>
    <p:extLst>
      <p:ext uri="{BB962C8B-B14F-4D97-AF65-F5344CB8AC3E}">
        <p14:creationId xmlns:p14="http://schemas.microsoft.com/office/powerpoint/2010/main" val="16425458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7A6324-B0E7-8398-8EBA-C05760575669}"/>
              </a:ext>
            </a:extLst>
          </p:cNvPr>
          <p:cNvSpPr>
            <a:spLocks noGrp="1"/>
          </p:cNvSpPr>
          <p:nvPr>
            <p:ph type="title"/>
          </p:nvPr>
        </p:nvSpPr>
        <p:spPr>
          <a:xfrm>
            <a:off x="876693" y="741391"/>
            <a:ext cx="6062587" cy="739671"/>
          </a:xfrm>
        </p:spPr>
        <p:txBody>
          <a:bodyPr anchor="b">
            <a:normAutofit/>
          </a:bodyPr>
          <a:lstStyle/>
          <a:p>
            <a:r>
              <a:rPr lang="en-MY" sz="3200" dirty="0"/>
              <a:t>4. Design Data Model:[3]</a:t>
            </a:r>
          </a:p>
        </p:txBody>
      </p:sp>
      <p:sp>
        <p:nvSpPr>
          <p:cNvPr id="3" name="Content Placeholder 2">
            <a:extLst>
              <a:ext uri="{FF2B5EF4-FFF2-40B4-BE49-F238E27FC236}">
                <a16:creationId xmlns:a16="http://schemas.microsoft.com/office/drawing/2014/main" id="{501E375D-65A4-7E85-7BFE-4F0CE4D49F9E}"/>
              </a:ext>
            </a:extLst>
          </p:cNvPr>
          <p:cNvSpPr>
            <a:spLocks noGrp="1"/>
          </p:cNvSpPr>
          <p:nvPr>
            <p:ph idx="1"/>
          </p:nvPr>
        </p:nvSpPr>
        <p:spPr>
          <a:xfrm>
            <a:off x="876693" y="1637433"/>
            <a:ext cx="4866882" cy="3583133"/>
          </a:xfrm>
        </p:spPr>
        <p:txBody>
          <a:bodyPr anchor="t">
            <a:normAutofit/>
          </a:bodyPr>
          <a:lstStyle/>
          <a:p>
            <a:r>
              <a:rPr lang="en-MY" sz="2000" dirty="0"/>
              <a:t>Choose a Data Model:</a:t>
            </a:r>
          </a:p>
          <a:p>
            <a:pPr lvl="1"/>
            <a:r>
              <a:rPr lang="en-MY" sz="1600" dirty="0"/>
              <a:t>Decide between a Star Schema, Snowflake Schema, or other appropriate models.</a:t>
            </a:r>
          </a:p>
          <a:p>
            <a:r>
              <a:rPr lang="en-MY" sz="2000" dirty="0"/>
              <a:t>Identify Dimensions and Facts:</a:t>
            </a:r>
          </a:p>
          <a:p>
            <a:pPr lvl="1"/>
            <a:r>
              <a:rPr lang="en-MY" sz="1600" dirty="0"/>
              <a:t>Define the key business entities and the measurable quantities for the model.</a:t>
            </a:r>
          </a:p>
          <a:p>
            <a:pPr lvl="1"/>
            <a:r>
              <a:rPr lang="en-MY" sz="1600" dirty="0"/>
              <a:t>Featuretools [4]  aids in developing data models for Data Warehouses by providing insights into entities, relationships, hierarchies, and variable types, thus contributing to the creation of refined and effective data models aligned with an organization's analytical objectives.</a:t>
            </a:r>
          </a:p>
          <a:p>
            <a:endParaRPr lang="en-MY" sz="2000" dirty="0"/>
          </a:p>
        </p:txBody>
      </p:sp>
      <p:pic>
        <p:nvPicPr>
          <p:cNvPr id="5" name="Picture 4">
            <a:extLst>
              <a:ext uri="{FF2B5EF4-FFF2-40B4-BE49-F238E27FC236}">
                <a16:creationId xmlns:a16="http://schemas.microsoft.com/office/drawing/2014/main" id="{77CC6095-FFCD-CF8A-9BD4-58DE24713700}"/>
              </a:ext>
            </a:extLst>
          </p:cNvPr>
          <p:cNvPicPr>
            <a:picLocks noChangeAspect="1"/>
          </p:cNvPicPr>
          <p:nvPr/>
        </p:nvPicPr>
        <p:blipFill>
          <a:blip r:embed="rId2"/>
          <a:stretch>
            <a:fillRect/>
          </a:stretch>
        </p:blipFill>
        <p:spPr>
          <a:xfrm>
            <a:off x="6096001" y="1097614"/>
            <a:ext cx="5319062" cy="4587690"/>
          </a:xfrm>
          <a:prstGeom prst="rect">
            <a:avLst/>
          </a:prstGeom>
        </p:spPr>
      </p:pic>
      <p:grpSp>
        <p:nvGrpSpPr>
          <p:cNvPr id="10" name="Group 9">
            <a:extLst>
              <a:ext uri="{FF2B5EF4-FFF2-40B4-BE49-F238E27FC236}">
                <a16:creationId xmlns:a16="http://schemas.microsoft.com/office/drawing/2014/main" id="{1FD67D68-9B83-C338-8342-3348D8F2234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025" y="6737718"/>
            <a:ext cx="12207200" cy="123363"/>
            <a:chOff x="-5025" y="6737718"/>
            <a:chExt cx="12207200" cy="123363"/>
          </a:xfrm>
        </p:grpSpPr>
        <p:sp>
          <p:nvSpPr>
            <p:cNvPr id="11" name="Rectangle 10">
              <a:extLst>
                <a:ext uri="{FF2B5EF4-FFF2-40B4-BE49-F238E27FC236}">
                  <a16:creationId xmlns:a16="http://schemas.microsoft.com/office/drawing/2014/main" id="{1E397F34-6B84-0D3B-0F29-B1D134B3B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6036894" y="695800"/>
              <a:ext cx="123362" cy="12207199"/>
            </a:xfrm>
            <a:prstGeom prst="rect">
              <a:avLst/>
            </a:prstGeom>
            <a:gradFill>
              <a:gsLst>
                <a:gs pos="0">
                  <a:schemeClr val="accent5"/>
                </a:gs>
                <a:gs pos="100000">
                  <a:schemeClr val="accent2"/>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BD98075-BFC1-BE9C-7FB7-23FE55E433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9176406" y="3835311"/>
              <a:ext cx="123362" cy="5928176"/>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63504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C6BCE42-9006-B63C-FFC3-EA938AD1D558}"/>
              </a:ext>
            </a:extLst>
          </p:cNvPr>
          <p:cNvSpPr>
            <a:spLocks noGrp="1"/>
          </p:cNvSpPr>
          <p:nvPr>
            <p:ph type="title"/>
          </p:nvPr>
        </p:nvSpPr>
        <p:spPr>
          <a:xfrm>
            <a:off x="5297762" y="329184"/>
            <a:ext cx="6251110" cy="1783080"/>
          </a:xfrm>
        </p:spPr>
        <p:txBody>
          <a:bodyPr anchor="b">
            <a:normAutofit/>
          </a:bodyPr>
          <a:lstStyle/>
          <a:p>
            <a:r>
              <a:rPr lang="en-MY" sz="5400"/>
              <a:t>Data Lakehouse Architecture</a:t>
            </a:r>
          </a:p>
        </p:txBody>
      </p:sp>
      <p:pic>
        <p:nvPicPr>
          <p:cNvPr id="5" name="Picture 4" descr="Blue blocks and networks technology background">
            <a:extLst>
              <a:ext uri="{FF2B5EF4-FFF2-40B4-BE49-F238E27FC236}">
                <a16:creationId xmlns:a16="http://schemas.microsoft.com/office/drawing/2014/main" id="{F5454401-2172-5DED-356A-22ECF9B66EE4}"/>
              </a:ext>
            </a:extLst>
          </p:cNvPr>
          <p:cNvPicPr>
            <a:picLocks noChangeAspect="1"/>
          </p:cNvPicPr>
          <p:nvPr/>
        </p:nvPicPr>
        <p:blipFill>
          <a:blip r:embed="rId2"/>
          <a:srcRect l="15445" r="46355" b="-446"/>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11" name="sketchy line">
            <a:extLst>
              <a:ext uri="{FF2B5EF4-FFF2-40B4-BE49-F238E27FC236}">
                <a16:creationId xmlns:a16="http://schemas.microsoft.com/office/drawing/2014/main" id="{21540236-BFD5-4A9D-8840-4703E7F768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7762" y="2374947"/>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BA45EAA9-4E7C-D8D5-F35E-787E8913C21D}"/>
              </a:ext>
            </a:extLst>
          </p:cNvPr>
          <p:cNvSpPr>
            <a:spLocks noGrp="1"/>
          </p:cNvSpPr>
          <p:nvPr>
            <p:ph idx="1"/>
          </p:nvPr>
        </p:nvSpPr>
        <p:spPr>
          <a:xfrm>
            <a:off x="5297762" y="2706624"/>
            <a:ext cx="6251110" cy="3483864"/>
          </a:xfrm>
        </p:spPr>
        <p:txBody>
          <a:bodyPr>
            <a:normAutofit/>
          </a:bodyPr>
          <a:lstStyle/>
          <a:p>
            <a:r>
              <a:rPr lang="en-MY" sz="1900"/>
              <a:t>Featuretools is a valuable tool for automating the feature engineering process within a Data Lakehouse Architecture. </a:t>
            </a:r>
          </a:p>
          <a:p>
            <a:r>
              <a:rPr lang="en-MY" sz="1900"/>
              <a:t>By extracting useful features from both structured and unstructured data stored in the lakehouse, it enables faster experimentation and improved model performance in machine learning and business intelligence tasks. </a:t>
            </a:r>
          </a:p>
          <a:p>
            <a:r>
              <a:rPr lang="en-MY" sz="1900"/>
              <a:t>Its integration with the data lakehouse ensures that large-scale data can be effectively transformed into meaningful insights, supporting a wide range of analytics and decision-making processes.</a:t>
            </a:r>
          </a:p>
        </p:txBody>
      </p:sp>
    </p:spTree>
    <p:extLst>
      <p:ext uri="{BB962C8B-B14F-4D97-AF65-F5344CB8AC3E}">
        <p14:creationId xmlns:p14="http://schemas.microsoft.com/office/powerpoint/2010/main" val="31145580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25F7176-761A-076E-6EA8-2DA33D1A7B49}"/>
              </a:ext>
            </a:extLst>
          </p:cNvPr>
          <p:cNvPicPr>
            <a:picLocks noChangeAspect="1"/>
          </p:cNvPicPr>
          <p:nvPr/>
        </p:nvPicPr>
        <p:blipFill rotWithShape="1">
          <a:blip r:embed="rId2">
            <a:duotone>
              <a:schemeClr val="bg2">
                <a:shade val="45000"/>
                <a:satMod val="135000"/>
              </a:schemeClr>
              <a:prstClr val="white"/>
            </a:duotone>
          </a:blip>
          <a:srcRect/>
          <a:stretch/>
        </p:blipFill>
        <p:spPr>
          <a:xfrm>
            <a:off x="20" y="10"/>
            <a:ext cx="12191980" cy="6857990"/>
          </a:xfrm>
          <a:prstGeom prst="rect">
            <a:avLst/>
          </a:prstGeom>
        </p:spPr>
      </p:pic>
      <p:sp>
        <p:nvSpPr>
          <p:cNvPr id="10" name="Rectangle 9">
            <a:extLst>
              <a:ext uri="{FF2B5EF4-FFF2-40B4-BE49-F238E27FC236}">
                <a16:creationId xmlns:a16="http://schemas.microsoft.com/office/drawing/2014/main" id="{B50AB553-2A96-4A92-96F2-93548E096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10000">
                <a:schemeClr val="bg2">
                  <a:alpha val="68000"/>
                </a:schemeClr>
              </a:gs>
              <a:gs pos="85000">
                <a:schemeClr val="bg2">
                  <a:alpha val="97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00800B3-AD98-9518-A1FB-DEBDFD1484B8}"/>
              </a:ext>
            </a:extLst>
          </p:cNvPr>
          <p:cNvSpPr>
            <a:spLocks noGrp="1"/>
          </p:cNvSpPr>
          <p:nvPr>
            <p:ph type="title"/>
          </p:nvPr>
        </p:nvSpPr>
        <p:spPr>
          <a:xfrm>
            <a:off x="838200" y="365125"/>
            <a:ext cx="10515600" cy="1325563"/>
          </a:xfrm>
        </p:spPr>
        <p:txBody>
          <a:bodyPr>
            <a:normAutofit/>
          </a:bodyPr>
          <a:lstStyle/>
          <a:p>
            <a:r>
              <a:rPr lang="en-MY" dirty="0"/>
              <a:t>5. Define ETL Process:</a:t>
            </a:r>
          </a:p>
        </p:txBody>
      </p:sp>
      <p:graphicFrame>
        <p:nvGraphicFramePr>
          <p:cNvPr id="5" name="Content Placeholder 2">
            <a:extLst>
              <a:ext uri="{FF2B5EF4-FFF2-40B4-BE49-F238E27FC236}">
                <a16:creationId xmlns:a16="http://schemas.microsoft.com/office/drawing/2014/main" id="{7E022AD6-F467-D961-9D4D-EACD47B8906C}"/>
              </a:ext>
            </a:extLst>
          </p:cNvPr>
          <p:cNvGraphicFramePr>
            <a:graphicFrameLocks noGrp="1"/>
          </p:cNvGraphicFramePr>
          <p:nvPr>
            <p:ph idx="1"/>
            <p:extLst>
              <p:ext uri="{D42A27DB-BD31-4B8C-83A1-F6EECF244321}">
                <p14:modId xmlns:p14="http://schemas.microsoft.com/office/powerpoint/2010/main" val="2201927871"/>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3512498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1E2C659-135F-31BB-CA1A-F30905D8AFE3}"/>
              </a:ext>
            </a:extLst>
          </p:cNvPr>
          <p:cNvSpPr>
            <a:spLocks noGrp="1"/>
          </p:cNvSpPr>
          <p:nvPr>
            <p:ph type="title"/>
          </p:nvPr>
        </p:nvSpPr>
        <p:spPr>
          <a:xfrm>
            <a:off x="5297762" y="329184"/>
            <a:ext cx="6251110" cy="1783080"/>
          </a:xfrm>
        </p:spPr>
        <p:txBody>
          <a:bodyPr anchor="b">
            <a:normAutofit/>
          </a:bodyPr>
          <a:lstStyle/>
          <a:p>
            <a:r>
              <a:rPr lang="en-MY" sz="5400"/>
              <a:t>ELT Process</a:t>
            </a:r>
          </a:p>
        </p:txBody>
      </p:sp>
      <p:pic>
        <p:nvPicPr>
          <p:cNvPr id="5" name="Picture 4" descr="Blue blocks and networks technology background">
            <a:extLst>
              <a:ext uri="{FF2B5EF4-FFF2-40B4-BE49-F238E27FC236}">
                <a16:creationId xmlns:a16="http://schemas.microsoft.com/office/drawing/2014/main" id="{1B3DCFFB-2F36-5901-76CC-549740E58896}"/>
              </a:ext>
            </a:extLst>
          </p:cNvPr>
          <p:cNvPicPr>
            <a:picLocks noChangeAspect="1"/>
          </p:cNvPicPr>
          <p:nvPr/>
        </p:nvPicPr>
        <p:blipFill>
          <a:blip r:embed="rId2"/>
          <a:srcRect l="15445" r="46355" b="-446"/>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11" name="sketchy line">
            <a:extLst>
              <a:ext uri="{FF2B5EF4-FFF2-40B4-BE49-F238E27FC236}">
                <a16:creationId xmlns:a16="http://schemas.microsoft.com/office/drawing/2014/main" id="{21540236-BFD5-4A9D-8840-4703E7F768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7762" y="2374947"/>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03EF268-E750-798C-F417-E4AA508970DA}"/>
              </a:ext>
            </a:extLst>
          </p:cNvPr>
          <p:cNvSpPr>
            <a:spLocks noGrp="1"/>
          </p:cNvSpPr>
          <p:nvPr>
            <p:ph idx="1"/>
          </p:nvPr>
        </p:nvSpPr>
        <p:spPr>
          <a:xfrm>
            <a:off x="5297762" y="2706624"/>
            <a:ext cx="6251110" cy="3483864"/>
          </a:xfrm>
        </p:spPr>
        <p:txBody>
          <a:bodyPr>
            <a:normAutofit/>
          </a:bodyPr>
          <a:lstStyle/>
          <a:p>
            <a:r>
              <a:rPr lang="en-MY" sz="1700" dirty="0"/>
              <a:t>The shift from ETL to ELT is driven by the need to handle increased data volume, complexity, and real-time processing requirements, especially in modern cloud architectures like Data </a:t>
            </a:r>
            <a:r>
              <a:rPr lang="en-MY" sz="1700" dirty="0" err="1"/>
              <a:t>Lakehouses</a:t>
            </a:r>
            <a:r>
              <a:rPr lang="en-MY" sz="1700" dirty="0"/>
              <a:t>.</a:t>
            </a:r>
          </a:p>
          <a:p>
            <a:r>
              <a:rPr lang="en-MY" sz="1700" dirty="0"/>
              <a:t>ETL Challenge: Traditional ETL systems were designed for on-premise environments with limited compute and storage resources, meaning the transformation needed to happen before data was loaded into the target system.</a:t>
            </a:r>
          </a:p>
          <a:p>
            <a:r>
              <a:rPr lang="en-MY" sz="1700" dirty="0"/>
              <a:t>ELT Solution: Modern cloud data warehouses (e.g., Snowflake, Amazon Redshift, Google </a:t>
            </a:r>
            <a:r>
              <a:rPr lang="en-MY" sz="1700" dirty="0" err="1"/>
              <a:t>BigQuery</a:t>
            </a:r>
            <a:r>
              <a:rPr lang="en-MY" sz="1700" dirty="0"/>
              <a:t>) and data lakes (e.g., Amazon S3, Azure Data Lake) are designed to handle vast amounts of data. ELT takes advantage of the scalable compute and storage in the cloud, allowing raw data to be loaded and transformed in place, without overloading an ETL server.</a:t>
            </a:r>
          </a:p>
        </p:txBody>
      </p:sp>
    </p:spTree>
    <p:extLst>
      <p:ext uri="{BB962C8B-B14F-4D97-AF65-F5344CB8AC3E}">
        <p14:creationId xmlns:p14="http://schemas.microsoft.com/office/powerpoint/2010/main" val="40024931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51BA4DF-2BD4-4EC2-B1DB-B27C8AC718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2174AB7-90AF-75CF-C70F-EAF3BCBE1EEA}"/>
              </a:ext>
            </a:extLst>
          </p:cNvPr>
          <p:cNvSpPr>
            <a:spLocks noGrp="1"/>
          </p:cNvSpPr>
          <p:nvPr>
            <p:ph type="title"/>
          </p:nvPr>
        </p:nvSpPr>
        <p:spPr>
          <a:xfrm>
            <a:off x="4553733" y="548464"/>
            <a:ext cx="6798541" cy="1675623"/>
          </a:xfrm>
        </p:spPr>
        <p:txBody>
          <a:bodyPr anchor="b">
            <a:normAutofit/>
          </a:bodyPr>
          <a:lstStyle/>
          <a:p>
            <a:r>
              <a:rPr lang="en-MY" sz="4000"/>
              <a:t>Course outline</a:t>
            </a:r>
            <a:br>
              <a:rPr lang="en-MY" sz="4000"/>
            </a:br>
            <a:endParaRPr lang="en-MY" sz="4000"/>
          </a:p>
        </p:txBody>
      </p:sp>
      <p:pic>
        <p:nvPicPr>
          <p:cNvPr id="5" name="Picture 4" descr="Top view of cubes connected with black lines">
            <a:extLst>
              <a:ext uri="{FF2B5EF4-FFF2-40B4-BE49-F238E27FC236}">
                <a16:creationId xmlns:a16="http://schemas.microsoft.com/office/drawing/2014/main" id="{A3CDD03E-D09D-F96F-5F3B-6A9E568FED9C}"/>
              </a:ext>
            </a:extLst>
          </p:cNvPr>
          <p:cNvPicPr>
            <a:picLocks noChangeAspect="1"/>
          </p:cNvPicPr>
          <p:nvPr/>
        </p:nvPicPr>
        <p:blipFill rotWithShape="1">
          <a:blip r:embed="rId2"/>
          <a:srcRect l="32014" r="22092"/>
          <a:stretch/>
        </p:blipFill>
        <p:spPr>
          <a:xfrm>
            <a:off x="1" y="10"/>
            <a:ext cx="4196496" cy="6857990"/>
          </a:xfrm>
          <a:prstGeom prst="rect">
            <a:avLst/>
          </a:prstGeom>
          <a:effectLst/>
        </p:spPr>
      </p:pic>
      <p:sp>
        <p:nvSpPr>
          <p:cNvPr id="3" name="Content Placeholder 2">
            <a:extLst>
              <a:ext uri="{FF2B5EF4-FFF2-40B4-BE49-F238E27FC236}">
                <a16:creationId xmlns:a16="http://schemas.microsoft.com/office/drawing/2014/main" id="{4135951D-E0F2-FBF9-98C9-1B8B0CDC74E0}"/>
              </a:ext>
            </a:extLst>
          </p:cNvPr>
          <p:cNvSpPr>
            <a:spLocks noGrp="1"/>
          </p:cNvSpPr>
          <p:nvPr>
            <p:ph idx="1"/>
          </p:nvPr>
        </p:nvSpPr>
        <p:spPr>
          <a:xfrm>
            <a:off x="4553734" y="2409830"/>
            <a:ext cx="7200116" cy="4371970"/>
          </a:xfrm>
        </p:spPr>
        <p:txBody>
          <a:bodyPr>
            <a:normAutofit fontScale="92500" lnSpcReduction="20000"/>
          </a:bodyPr>
          <a:lstStyle/>
          <a:p>
            <a:r>
              <a:rPr lang="en-MY" sz="2000" dirty="0"/>
              <a:t>Data Warehouse Planning and Design </a:t>
            </a:r>
          </a:p>
          <a:p>
            <a:r>
              <a:rPr lang="en-MY" sz="2000" dirty="0"/>
              <a:t>Define Business Requirements</a:t>
            </a:r>
          </a:p>
          <a:p>
            <a:r>
              <a:rPr lang="en-MY" sz="2000" dirty="0"/>
              <a:t>Examples of goals and their corresponding objectives for a Data Warehouse</a:t>
            </a:r>
          </a:p>
          <a:p>
            <a:r>
              <a:rPr lang="en-MY" sz="2000" dirty="0"/>
              <a:t>6 main milestones based on the scope provided, spread across a 2-year period</a:t>
            </a:r>
          </a:p>
          <a:p>
            <a:r>
              <a:rPr lang="en-MY" sz="2000" dirty="0"/>
              <a:t>Analyse and Assess Source Systems</a:t>
            </a:r>
          </a:p>
          <a:p>
            <a:r>
              <a:rPr lang="en-MY" sz="2000" dirty="0"/>
              <a:t>Design Data Model</a:t>
            </a:r>
          </a:p>
          <a:p>
            <a:r>
              <a:rPr lang="en-MY" sz="2000" dirty="0"/>
              <a:t>Define ETL Process</a:t>
            </a:r>
          </a:p>
          <a:p>
            <a:r>
              <a:rPr lang="en-MY" sz="2000" dirty="0"/>
              <a:t>Data Warehouse Architecture</a:t>
            </a:r>
          </a:p>
          <a:p>
            <a:r>
              <a:rPr lang="en-MY" sz="2000" dirty="0"/>
              <a:t>Develop a Prototype</a:t>
            </a:r>
          </a:p>
          <a:p>
            <a:r>
              <a:rPr lang="en-MY" sz="2000" dirty="0"/>
              <a:t>Why are these phases crucial?</a:t>
            </a:r>
          </a:p>
          <a:p>
            <a:r>
              <a:rPr lang="en-MY" sz="2000" dirty="0"/>
              <a:t>API development in DW Planning and Design</a:t>
            </a:r>
          </a:p>
        </p:txBody>
      </p:sp>
    </p:spTree>
    <p:extLst>
      <p:ext uri="{BB962C8B-B14F-4D97-AF65-F5344CB8AC3E}">
        <p14:creationId xmlns:p14="http://schemas.microsoft.com/office/powerpoint/2010/main" val="51850668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7CCECA-BEE9-879B-0625-34F82680F48B}"/>
              </a:ext>
            </a:extLst>
          </p:cNvPr>
          <p:cNvSpPr>
            <a:spLocks noGrp="1"/>
          </p:cNvSpPr>
          <p:nvPr>
            <p:ph type="title"/>
          </p:nvPr>
        </p:nvSpPr>
        <p:spPr>
          <a:xfrm>
            <a:off x="998613" y="-5679"/>
            <a:ext cx="9476347" cy="1387440"/>
          </a:xfrm>
        </p:spPr>
        <p:txBody>
          <a:bodyPr anchor="b">
            <a:normAutofit/>
          </a:bodyPr>
          <a:lstStyle/>
          <a:p>
            <a:r>
              <a:rPr lang="en-MY" sz="3200" dirty="0"/>
              <a:t>6. Data Warehouse Architecture[6]</a:t>
            </a:r>
          </a:p>
        </p:txBody>
      </p:sp>
      <p:sp>
        <p:nvSpPr>
          <p:cNvPr id="3" name="Content Placeholder 2">
            <a:extLst>
              <a:ext uri="{FF2B5EF4-FFF2-40B4-BE49-F238E27FC236}">
                <a16:creationId xmlns:a16="http://schemas.microsoft.com/office/drawing/2014/main" id="{DA904F77-537C-4075-E8F2-10F76A6EE033}"/>
              </a:ext>
            </a:extLst>
          </p:cNvPr>
          <p:cNvSpPr>
            <a:spLocks noGrp="1"/>
          </p:cNvSpPr>
          <p:nvPr>
            <p:ph idx="1"/>
          </p:nvPr>
        </p:nvSpPr>
        <p:spPr>
          <a:xfrm>
            <a:off x="998613" y="1724562"/>
            <a:ext cx="4597746" cy="3447832"/>
          </a:xfrm>
        </p:spPr>
        <p:txBody>
          <a:bodyPr anchor="t">
            <a:normAutofit/>
          </a:bodyPr>
          <a:lstStyle/>
          <a:p>
            <a:r>
              <a:rPr lang="en-MY" sz="1900" dirty="0"/>
              <a:t>Select Architecture:</a:t>
            </a:r>
          </a:p>
          <a:p>
            <a:pPr lvl="1"/>
            <a:r>
              <a:rPr lang="en-MY" sz="1900" dirty="0"/>
              <a:t>Decide on the appropriate architecture, considering factors like scalability, performance, and cost.</a:t>
            </a:r>
          </a:p>
          <a:p>
            <a:r>
              <a:rPr lang="en-MY" sz="1900" dirty="0"/>
              <a:t>Identify Components:</a:t>
            </a:r>
          </a:p>
          <a:p>
            <a:pPr lvl="1"/>
            <a:r>
              <a:rPr lang="en-MY" sz="1900" dirty="0"/>
              <a:t>Define the various components, such as databases, ETL tools, BI tools, etc.</a:t>
            </a:r>
          </a:p>
          <a:p>
            <a:r>
              <a:rPr lang="en-MY" sz="1900" dirty="0"/>
              <a:t>Plan for Scalability and Performance:</a:t>
            </a:r>
          </a:p>
          <a:p>
            <a:pPr lvl="1"/>
            <a:r>
              <a:rPr lang="en-MY" sz="1900" dirty="0"/>
              <a:t>Consider how the system will handle increasing data volumes and user loads.</a:t>
            </a:r>
          </a:p>
        </p:txBody>
      </p:sp>
      <p:pic>
        <p:nvPicPr>
          <p:cNvPr id="5" name="Picture 4">
            <a:extLst>
              <a:ext uri="{FF2B5EF4-FFF2-40B4-BE49-F238E27FC236}">
                <a16:creationId xmlns:a16="http://schemas.microsoft.com/office/drawing/2014/main" id="{402083C8-477B-FFCD-C4C0-4DBE61EC0783}"/>
              </a:ext>
            </a:extLst>
          </p:cNvPr>
          <p:cNvPicPr>
            <a:picLocks noChangeAspect="1"/>
          </p:cNvPicPr>
          <p:nvPr/>
        </p:nvPicPr>
        <p:blipFill>
          <a:blip r:embed="rId2"/>
          <a:stretch>
            <a:fillRect/>
          </a:stretch>
        </p:blipFill>
        <p:spPr>
          <a:xfrm>
            <a:off x="6096001" y="1610523"/>
            <a:ext cx="5319062" cy="3561871"/>
          </a:xfrm>
          <a:prstGeom prst="rect">
            <a:avLst/>
          </a:prstGeom>
        </p:spPr>
      </p:pic>
      <p:grpSp>
        <p:nvGrpSpPr>
          <p:cNvPr id="10" name="Group 9">
            <a:extLst>
              <a:ext uri="{FF2B5EF4-FFF2-40B4-BE49-F238E27FC236}">
                <a16:creationId xmlns:a16="http://schemas.microsoft.com/office/drawing/2014/main" id="{1FD67D68-9B83-C338-8342-3348D8F2234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025" y="6737718"/>
            <a:ext cx="12207200" cy="123363"/>
            <a:chOff x="-5025" y="6737718"/>
            <a:chExt cx="12207200" cy="123363"/>
          </a:xfrm>
        </p:grpSpPr>
        <p:sp>
          <p:nvSpPr>
            <p:cNvPr id="11" name="Rectangle 10">
              <a:extLst>
                <a:ext uri="{FF2B5EF4-FFF2-40B4-BE49-F238E27FC236}">
                  <a16:creationId xmlns:a16="http://schemas.microsoft.com/office/drawing/2014/main" id="{1E397F34-6B84-0D3B-0F29-B1D134B3B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6036894" y="695800"/>
              <a:ext cx="123362" cy="12207199"/>
            </a:xfrm>
            <a:prstGeom prst="rect">
              <a:avLst/>
            </a:prstGeom>
            <a:gradFill>
              <a:gsLst>
                <a:gs pos="0">
                  <a:schemeClr val="accent5"/>
                </a:gs>
                <a:gs pos="100000">
                  <a:schemeClr val="accent2"/>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BD98075-BFC1-BE9C-7FB7-23FE55E433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9176406" y="3835311"/>
              <a:ext cx="123362" cy="5928176"/>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9732009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C62E9F4-952C-ED6A-8E7C-BA74D12FF97B}"/>
              </a:ext>
            </a:extLst>
          </p:cNvPr>
          <p:cNvSpPr>
            <a:spLocks noGrp="1"/>
          </p:cNvSpPr>
          <p:nvPr>
            <p:ph type="title"/>
          </p:nvPr>
        </p:nvSpPr>
        <p:spPr>
          <a:xfrm>
            <a:off x="5297762" y="329184"/>
            <a:ext cx="6251110" cy="1783080"/>
          </a:xfrm>
        </p:spPr>
        <p:txBody>
          <a:bodyPr anchor="b">
            <a:normAutofit/>
          </a:bodyPr>
          <a:lstStyle/>
          <a:p>
            <a:r>
              <a:rPr lang="en-MY" sz="4600"/>
              <a:t>cloud-native Data Warehouse architectures </a:t>
            </a:r>
          </a:p>
        </p:txBody>
      </p:sp>
      <p:pic>
        <p:nvPicPr>
          <p:cNvPr id="5" name="Picture 4" descr="Blue blocks and networks technology background">
            <a:extLst>
              <a:ext uri="{FF2B5EF4-FFF2-40B4-BE49-F238E27FC236}">
                <a16:creationId xmlns:a16="http://schemas.microsoft.com/office/drawing/2014/main" id="{EABD7717-8D65-A306-1E6D-C3D9E67EFA23}"/>
              </a:ext>
            </a:extLst>
          </p:cNvPr>
          <p:cNvPicPr>
            <a:picLocks noChangeAspect="1"/>
          </p:cNvPicPr>
          <p:nvPr/>
        </p:nvPicPr>
        <p:blipFill>
          <a:blip r:embed="rId2"/>
          <a:srcRect l="15445" r="46355" b="-446"/>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11" name="sketchy line">
            <a:extLst>
              <a:ext uri="{FF2B5EF4-FFF2-40B4-BE49-F238E27FC236}">
                <a16:creationId xmlns:a16="http://schemas.microsoft.com/office/drawing/2014/main" id="{21540236-BFD5-4A9D-8840-4703E7F768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7762" y="2374947"/>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9215EC3-079C-D9D8-3829-967B3A17C330}"/>
              </a:ext>
            </a:extLst>
          </p:cNvPr>
          <p:cNvSpPr>
            <a:spLocks noGrp="1"/>
          </p:cNvSpPr>
          <p:nvPr>
            <p:ph idx="1"/>
          </p:nvPr>
        </p:nvSpPr>
        <p:spPr>
          <a:xfrm>
            <a:off x="5297762" y="2706624"/>
            <a:ext cx="6251110" cy="3483864"/>
          </a:xfrm>
        </p:spPr>
        <p:txBody>
          <a:bodyPr>
            <a:normAutofit/>
          </a:bodyPr>
          <a:lstStyle/>
          <a:p>
            <a:r>
              <a:rPr lang="en-MY" sz="1400" dirty="0"/>
              <a:t> cloud-native architectures using services like AWS Redshift, Google </a:t>
            </a:r>
            <a:r>
              <a:rPr lang="en-MY" sz="1400" dirty="0" err="1"/>
              <a:t>BigQuery</a:t>
            </a:r>
            <a:r>
              <a:rPr lang="en-MY" sz="1400" dirty="0"/>
              <a:t>, or Azure Synapse.</a:t>
            </a:r>
          </a:p>
          <a:p>
            <a:pPr lvl="1"/>
            <a:r>
              <a:rPr lang="en-MY" sz="1400" dirty="0"/>
              <a:t>the benefits of auto-scaling and cost-efficient cloud storage.</a:t>
            </a:r>
          </a:p>
          <a:p>
            <a:pPr lvl="2"/>
            <a:r>
              <a:rPr lang="en-MY" sz="1400" dirty="0"/>
              <a:t>Auto-scaling refers to the dynamic adjustment of computing resources (e.g., virtual machines, containers, or database instances) in response to changes in demand.</a:t>
            </a:r>
          </a:p>
          <a:p>
            <a:pPr lvl="2"/>
            <a:r>
              <a:rPr lang="en-MY" sz="1400" dirty="0"/>
              <a:t>A DevOps team plays a vital role in enabling auto-scaling for cloud-based data warehouses. By utilizing Infrastructure as Code, automation tools, monitoring systems, and CI/CD pipelines, they ensure that the data warehouse scales efficiently and cost-effectively while maintaining high performance. </a:t>
            </a:r>
          </a:p>
          <a:p>
            <a:pPr lvl="2"/>
            <a:r>
              <a:rPr lang="en-MY" sz="1400" dirty="0"/>
              <a:t>Moreover, their focus on testing, log management, and security ensures that the auto-scaling process is both reliable and aligned with the organization’s compliance and security standards.</a:t>
            </a:r>
          </a:p>
          <a:p>
            <a:endParaRPr lang="en-MY" sz="1400" dirty="0"/>
          </a:p>
        </p:txBody>
      </p:sp>
    </p:spTree>
    <p:extLst>
      <p:ext uri="{BB962C8B-B14F-4D97-AF65-F5344CB8AC3E}">
        <p14:creationId xmlns:p14="http://schemas.microsoft.com/office/powerpoint/2010/main" val="187981921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4C1DECB-029E-F996-6781-6CE5F076F781}"/>
              </a:ext>
            </a:extLst>
          </p:cNvPr>
          <p:cNvSpPr>
            <a:spLocks noGrp="1"/>
          </p:cNvSpPr>
          <p:nvPr>
            <p:ph type="title"/>
          </p:nvPr>
        </p:nvSpPr>
        <p:spPr>
          <a:xfrm>
            <a:off x="5297762" y="329184"/>
            <a:ext cx="6251110" cy="1783080"/>
          </a:xfrm>
        </p:spPr>
        <p:txBody>
          <a:bodyPr anchor="b">
            <a:normAutofit/>
          </a:bodyPr>
          <a:lstStyle/>
          <a:p>
            <a:r>
              <a:rPr lang="en-MY" sz="5400"/>
              <a:t>Data Mesh </a:t>
            </a:r>
          </a:p>
        </p:txBody>
      </p:sp>
      <p:pic>
        <p:nvPicPr>
          <p:cNvPr id="5" name="Picture 4" descr="A 3D pattern of ring shapes connected by lines">
            <a:extLst>
              <a:ext uri="{FF2B5EF4-FFF2-40B4-BE49-F238E27FC236}">
                <a16:creationId xmlns:a16="http://schemas.microsoft.com/office/drawing/2014/main" id="{D0E67322-9FE5-708A-59D9-0964D527F723}"/>
              </a:ext>
            </a:extLst>
          </p:cNvPr>
          <p:cNvPicPr>
            <a:picLocks noChangeAspect="1"/>
          </p:cNvPicPr>
          <p:nvPr/>
        </p:nvPicPr>
        <p:blipFill>
          <a:blip r:embed="rId2"/>
          <a:srcRect l="14539" r="47261"/>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11" name="sketchy line">
            <a:extLst>
              <a:ext uri="{FF2B5EF4-FFF2-40B4-BE49-F238E27FC236}">
                <a16:creationId xmlns:a16="http://schemas.microsoft.com/office/drawing/2014/main" id="{21540236-BFD5-4A9D-8840-4703E7F768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7762" y="2374947"/>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3C7331E-D873-8B38-BABC-BBE34D176422}"/>
              </a:ext>
            </a:extLst>
          </p:cNvPr>
          <p:cNvSpPr>
            <a:spLocks noGrp="1"/>
          </p:cNvSpPr>
          <p:nvPr>
            <p:ph idx="1"/>
          </p:nvPr>
        </p:nvSpPr>
        <p:spPr>
          <a:xfrm>
            <a:off x="5297762" y="2706624"/>
            <a:ext cx="6251110" cy="3483864"/>
          </a:xfrm>
        </p:spPr>
        <p:txBody>
          <a:bodyPr>
            <a:normAutofit/>
          </a:bodyPr>
          <a:lstStyle/>
          <a:p>
            <a:r>
              <a:rPr lang="en-MY" sz="2200"/>
              <a:t>Data Mesh focuses on decentralizing data ownership and creating domain-oriented data products, making it a good fit for large organizations with complex, domain-specific needs. </a:t>
            </a:r>
          </a:p>
          <a:p>
            <a:r>
              <a:rPr lang="en-MY" sz="2200"/>
              <a:t>It emphasizes a cultural and organizational shift where data is managed autonomously by individual teams, while ensuring consistency and compliance through federated governance.</a:t>
            </a:r>
          </a:p>
        </p:txBody>
      </p:sp>
    </p:spTree>
    <p:extLst>
      <p:ext uri="{BB962C8B-B14F-4D97-AF65-F5344CB8AC3E}">
        <p14:creationId xmlns:p14="http://schemas.microsoft.com/office/powerpoint/2010/main" val="29206398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5422FF3-C38D-D36B-9403-D3D09118500E}"/>
              </a:ext>
            </a:extLst>
          </p:cNvPr>
          <p:cNvSpPr>
            <a:spLocks noGrp="1"/>
          </p:cNvSpPr>
          <p:nvPr>
            <p:ph type="title"/>
          </p:nvPr>
        </p:nvSpPr>
        <p:spPr>
          <a:xfrm>
            <a:off x="5297762" y="329184"/>
            <a:ext cx="6251110" cy="1783080"/>
          </a:xfrm>
        </p:spPr>
        <p:txBody>
          <a:bodyPr anchor="b">
            <a:normAutofit/>
          </a:bodyPr>
          <a:lstStyle/>
          <a:p>
            <a:r>
              <a:rPr lang="en-MY" sz="5400"/>
              <a:t>Data Fabric</a:t>
            </a:r>
          </a:p>
        </p:txBody>
      </p:sp>
      <p:pic>
        <p:nvPicPr>
          <p:cNvPr id="5" name="Picture 4" descr="Blue blocks and networks technology background">
            <a:extLst>
              <a:ext uri="{FF2B5EF4-FFF2-40B4-BE49-F238E27FC236}">
                <a16:creationId xmlns:a16="http://schemas.microsoft.com/office/drawing/2014/main" id="{DF2AAB03-CA54-A41A-C2BB-C53F3C8D00D3}"/>
              </a:ext>
            </a:extLst>
          </p:cNvPr>
          <p:cNvPicPr>
            <a:picLocks noChangeAspect="1"/>
          </p:cNvPicPr>
          <p:nvPr/>
        </p:nvPicPr>
        <p:blipFill>
          <a:blip r:embed="rId2"/>
          <a:srcRect l="15445" r="46355" b="-446"/>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11" name="sketchy line">
            <a:extLst>
              <a:ext uri="{FF2B5EF4-FFF2-40B4-BE49-F238E27FC236}">
                <a16:creationId xmlns:a16="http://schemas.microsoft.com/office/drawing/2014/main" id="{21540236-BFD5-4A9D-8840-4703E7F768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7762" y="2374947"/>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56F680C-FD7D-156F-5750-B45364AC7647}"/>
              </a:ext>
            </a:extLst>
          </p:cNvPr>
          <p:cNvSpPr>
            <a:spLocks noGrp="1"/>
          </p:cNvSpPr>
          <p:nvPr>
            <p:ph idx="1"/>
          </p:nvPr>
        </p:nvSpPr>
        <p:spPr>
          <a:xfrm>
            <a:off x="5297762" y="2706624"/>
            <a:ext cx="6251110" cy="3483864"/>
          </a:xfrm>
        </p:spPr>
        <p:txBody>
          <a:bodyPr>
            <a:normAutofit/>
          </a:bodyPr>
          <a:lstStyle/>
          <a:p>
            <a:r>
              <a:rPr lang="en-MY" sz="2200"/>
              <a:t>Data Fabric focuses on centralized access to distributed data through a metadata-driven architecture. </a:t>
            </a:r>
          </a:p>
          <a:p>
            <a:r>
              <a:rPr lang="en-MY" sz="2200"/>
              <a:t>It integrates data from multiple sources, automates data management tasks, and provides a unified view of data across the organization, making it ideal for hybrid or multi-cloud environments with disparate data sources.</a:t>
            </a:r>
          </a:p>
        </p:txBody>
      </p:sp>
    </p:spTree>
    <p:extLst>
      <p:ext uri="{BB962C8B-B14F-4D97-AF65-F5344CB8AC3E}">
        <p14:creationId xmlns:p14="http://schemas.microsoft.com/office/powerpoint/2010/main" val="19972468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51BA4DF-2BD4-4EC2-B1DB-B27C8AC718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2121207-7CA6-9EA5-EEFA-022CB9B24082}"/>
              </a:ext>
            </a:extLst>
          </p:cNvPr>
          <p:cNvSpPr>
            <a:spLocks noGrp="1"/>
          </p:cNvSpPr>
          <p:nvPr>
            <p:ph type="title"/>
          </p:nvPr>
        </p:nvSpPr>
        <p:spPr>
          <a:xfrm>
            <a:off x="4553733" y="548464"/>
            <a:ext cx="6798541" cy="1675623"/>
          </a:xfrm>
        </p:spPr>
        <p:txBody>
          <a:bodyPr anchor="b">
            <a:normAutofit/>
          </a:bodyPr>
          <a:lstStyle/>
          <a:p>
            <a:r>
              <a:rPr lang="en-MY" sz="4000"/>
              <a:t>7. Design Security and Compliance Measures</a:t>
            </a:r>
          </a:p>
        </p:txBody>
      </p:sp>
      <p:pic>
        <p:nvPicPr>
          <p:cNvPr id="12" name="Picture 11" descr="Transparent padlock">
            <a:extLst>
              <a:ext uri="{FF2B5EF4-FFF2-40B4-BE49-F238E27FC236}">
                <a16:creationId xmlns:a16="http://schemas.microsoft.com/office/drawing/2014/main" id="{7E3A3DDD-026C-A99E-C994-D25047FE9884}"/>
              </a:ext>
            </a:extLst>
          </p:cNvPr>
          <p:cNvPicPr>
            <a:picLocks noChangeAspect="1"/>
          </p:cNvPicPr>
          <p:nvPr/>
        </p:nvPicPr>
        <p:blipFill rotWithShape="1">
          <a:blip r:embed="rId2"/>
          <a:srcRect l="17033" r="42887" b="2"/>
          <a:stretch/>
        </p:blipFill>
        <p:spPr>
          <a:xfrm>
            <a:off x="1" y="10"/>
            <a:ext cx="4196496" cy="6857990"/>
          </a:xfrm>
          <a:prstGeom prst="rect">
            <a:avLst/>
          </a:prstGeom>
          <a:effectLst/>
        </p:spPr>
      </p:pic>
      <p:sp>
        <p:nvSpPr>
          <p:cNvPr id="3" name="Content Placeholder 2">
            <a:extLst>
              <a:ext uri="{FF2B5EF4-FFF2-40B4-BE49-F238E27FC236}">
                <a16:creationId xmlns:a16="http://schemas.microsoft.com/office/drawing/2014/main" id="{88B3708F-7788-138A-17D0-8E7E0FA0BE68}"/>
              </a:ext>
            </a:extLst>
          </p:cNvPr>
          <p:cNvSpPr>
            <a:spLocks noGrp="1"/>
          </p:cNvSpPr>
          <p:nvPr>
            <p:ph idx="1"/>
          </p:nvPr>
        </p:nvSpPr>
        <p:spPr>
          <a:xfrm>
            <a:off x="4553734" y="2409830"/>
            <a:ext cx="6798539" cy="3705217"/>
          </a:xfrm>
        </p:spPr>
        <p:txBody>
          <a:bodyPr>
            <a:noAutofit/>
          </a:bodyPr>
          <a:lstStyle/>
          <a:p>
            <a:r>
              <a:rPr lang="en-MY" sz="2400" dirty="0"/>
              <a:t>Assess Risks:</a:t>
            </a:r>
          </a:p>
          <a:p>
            <a:pPr lvl="1"/>
            <a:r>
              <a:rPr lang="en-MY" dirty="0"/>
              <a:t>Identify potential security and compliance risks associated with the Data Warehouse.</a:t>
            </a:r>
          </a:p>
          <a:p>
            <a:r>
              <a:rPr lang="en-MY" sz="2400" dirty="0"/>
              <a:t>Implement Security Measures:</a:t>
            </a:r>
          </a:p>
          <a:p>
            <a:pPr lvl="1"/>
            <a:r>
              <a:rPr lang="en-MY" dirty="0"/>
              <a:t>Design authentication, authorization, encryption, and other security mechanisms.</a:t>
            </a:r>
          </a:p>
          <a:p>
            <a:r>
              <a:rPr lang="en-MY" sz="2400" dirty="0"/>
              <a:t>Ensure Compliance:</a:t>
            </a:r>
          </a:p>
          <a:p>
            <a:pPr lvl="1"/>
            <a:r>
              <a:rPr lang="en-MY" dirty="0"/>
              <a:t>Develop processes and controls to comply with relevant regulations and standards.</a:t>
            </a:r>
          </a:p>
        </p:txBody>
      </p:sp>
    </p:spTree>
    <p:extLst>
      <p:ext uri="{BB962C8B-B14F-4D97-AF65-F5344CB8AC3E}">
        <p14:creationId xmlns:p14="http://schemas.microsoft.com/office/powerpoint/2010/main" val="9612970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9538D4-86D2-7623-1954-45ABAAF68E7A}"/>
              </a:ext>
            </a:extLst>
          </p:cNvPr>
          <p:cNvSpPr>
            <a:spLocks noGrp="1"/>
          </p:cNvSpPr>
          <p:nvPr>
            <p:ph type="title"/>
          </p:nvPr>
        </p:nvSpPr>
        <p:spPr/>
        <p:txBody>
          <a:bodyPr/>
          <a:lstStyle/>
          <a:p>
            <a:r>
              <a:rPr lang="en-MY" dirty="0"/>
              <a:t>token-based authentication</a:t>
            </a:r>
          </a:p>
        </p:txBody>
      </p:sp>
      <p:sp>
        <p:nvSpPr>
          <p:cNvPr id="3" name="Content Placeholder 2">
            <a:extLst>
              <a:ext uri="{FF2B5EF4-FFF2-40B4-BE49-F238E27FC236}">
                <a16:creationId xmlns:a16="http://schemas.microsoft.com/office/drawing/2014/main" id="{E9F45005-2565-4EA9-C45F-0892A835A53C}"/>
              </a:ext>
            </a:extLst>
          </p:cNvPr>
          <p:cNvSpPr>
            <a:spLocks noGrp="1"/>
          </p:cNvSpPr>
          <p:nvPr>
            <p:ph idx="1"/>
          </p:nvPr>
        </p:nvSpPr>
        <p:spPr/>
        <p:txBody>
          <a:bodyPr/>
          <a:lstStyle/>
          <a:p>
            <a:r>
              <a:rPr lang="en-MY" dirty="0"/>
              <a:t>Token-based authentication is a widely used authentication mechanism in modern applications, especially in web, mobile, and cloud-based environments. </a:t>
            </a:r>
          </a:p>
          <a:p>
            <a:r>
              <a:rPr lang="en-MY" dirty="0"/>
              <a:t>It allows users to verify their identity by exchanging a token, which represents their credentials, rather than passing sensitive information like usernames and passwords with every request. </a:t>
            </a:r>
          </a:p>
          <a:p>
            <a:r>
              <a:rPr lang="en-MY" dirty="0"/>
              <a:t>This approach enhances security, scalability, and flexibility in managing access to systems and APIs.</a:t>
            </a:r>
          </a:p>
        </p:txBody>
      </p:sp>
    </p:spTree>
    <p:extLst>
      <p:ext uri="{BB962C8B-B14F-4D97-AF65-F5344CB8AC3E}">
        <p14:creationId xmlns:p14="http://schemas.microsoft.com/office/powerpoint/2010/main" val="162989060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51BA4DF-2BD4-4EC2-B1DB-B27C8AC718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D2E8B35-AE14-37AE-9C62-74BACC7EEAD9}"/>
              </a:ext>
            </a:extLst>
          </p:cNvPr>
          <p:cNvSpPr>
            <a:spLocks noGrp="1"/>
          </p:cNvSpPr>
          <p:nvPr>
            <p:ph type="title"/>
          </p:nvPr>
        </p:nvSpPr>
        <p:spPr>
          <a:xfrm>
            <a:off x="4553733" y="548464"/>
            <a:ext cx="6798541" cy="1675623"/>
          </a:xfrm>
        </p:spPr>
        <p:txBody>
          <a:bodyPr anchor="b">
            <a:normAutofit/>
          </a:bodyPr>
          <a:lstStyle/>
          <a:p>
            <a:r>
              <a:rPr lang="en-MY" sz="4000" dirty="0"/>
              <a:t>8. Develop a Prototype</a:t>
            </a:r>
          </a:p>
        </p:txBody>
      </p:sp>
      <p:pic>
        <p:nvPicPr>
          <p:cNvPr id="5" name="Picture 4" descr="Light bulb on yellow background with sketched light beams and cord">
            <a:extLst>
              <a:ext uri="{FF2B5EF4-FFF2-40B4-BE49-F238E27FC236}">
                <a16:creationId xmlns:a16="http://schemas.microsoft.com/office/drawing/2014/main" id="{D1A31998-5AB3-D352-F323-257E2C50463E}"/>
              </a:ext>
            </a:extLst>
          </p:cNvPr>
          <p:cNvPicPr>
            <a:picLocks noChangeAspect="1"/>
          </p:cNvPicPr>
          <p:nvPr/>
        </p:nvPicPr>
        <p:blipFill rotWithShape="1">
          <a:blip r:embed="rId2"/>
          <a:srcRect l="53313" r="9055"/>
          <a:stretch/>
        </p:blipFill>
        <p:spPr>
          <a:xfrm>
            <a:off x="1" y="10"/>
            <a:ext cx="4196496" cy="6857990"/>
          </a:xfrm>
          <a:prstGeom prst="rect">
            <a:avLst/>
          </a:prstGeom>
          <a:effectLst/>
        </p:spPr>
      </p:pic>
      <p:sp>
        <p:nvSpPr>
          <p:cNvPr id="3" name="Content Placeholder 2">
            <a:extLst>
              <a:ext uri="{FF2B5EF4-FFF2-40B4-BE49-F238E27FC236}">
                <a16:creationId xmlns:a16="http://schemas.microsoft.com/office/drawing/2014/main" id="{AB951897-E6A7-80B0-DF01-E457503BFEDC}"/>
              </a:ext>
            </a:extLst>
          </p:cNvPr>
          <p:cNvSpPr>
            <a:spLocks noGrp="1"/>
          </p:cNvSpPr>
          <p:nvPr>
            <p:ph idx="1"/>
          </p:nvPr>
        </p:nvSpPr>
        <p:spPr>
          <a:xfrm>
            <a:off x="4553734" y="2409830"/>
            <a:ext cx="6798539" cy="3705217"/>
          </a:xfrm>
        </p:spPr>
        <p:txBody>
          <a:bodyPr>
            <a:noAutofit/>
          </a:bodyPr>
          <a:lstStyle/>
          <a:p>
            <a:r>
              <a:rPr lang="en-MY" sz="1600" dirty="0"/>
              <a:t>Create a Small-Scale Model:</a:t>
            </a:r>
          </a:p>
          <a:p>
            <a:pPr lvl="1"/>
            <a:r>
              <a:rPr lang="en-MY" sz="1600" dirty="0"/>
              <a:t>Develop a prototype using a subset of the data to validate the design and gather feedback.</a:t>
            </a:r>
          </a:p>
          <a:p>
            <a:pPr lvl="2"/>
            <a:r>
              <a:rPr lang="en-MY" sz="1600" dirty="0"/>
              <a:t>Define Scope: Select a subset of the data, focusing on the most critical and representative entities and relationships.</a:t>
            </a:r>
          </a:p>
          <a:p>
            <a:pPr lvl="2"/>
            <a:r>
              <a:rPr lang="en-MY" sz="1600" dirty="0"/>
              <a:t>Use a development environment that is isolated from production.</a:t>
            </a:r>
          </a:p>
          <a:p>
            <a:pPr lvl="2"/>
            <a:r>
              <a:rPr lang="en-MY" sz="1600" dirty="0"/>
              <a:t>Ensure the subset is diverse and large enough to validate the design effectively but manageable in terms of complexity and volume.</a:t>
            </a:r>
          </a:p>
          <a:p>
            <a:pPr lvl="2"/>
            <a:r>
              <a:rPr lang="en-MY" sz="1600" dirty="0"/>
              <a:t>implement the designed Data Model, including tables, relationships, indexes, and any other database objects, in the prototype Data Warehouse.</a:t>
            </a:r>
          </a:p>
          <a:p>
            <a:pPr lvl="2"/>
            <a:r>
              <a:rPr lang="en-MY" sz="1600" dirty="0"/>
              <a:t>Ensure these reports or dashboards align with the business requirements and objectives of the prototype.</a:t>
            </a:r>
          </a:p>
          <a:p>
            <a:r>
              <a:rPr lang="en-MY" sz="1600" dirty="0"/>
              <a:t>Refine Design:</a:t>
            </a:r>
          </a:p>
          <a:p>
            <a:pPr lvl="1"/>
            <a:r>
              <a:rPr lang="en-MY" sz="1600" dirty="0"/>
              <a:t>Modify the design based on the feedback and any issues identified during prototyping.</a:t>
            </a:r>
          </a:p>
        </p:txBody>
      </p:sp>
    </p:spTree>
    <p:extLst>
      <p:ext uri="{BB962C8B-B14F-4D97-AF65-F5344CB8AC3E}">
        <p14:creationId xmlns:p14="http://schemas.microsoft.com/office/powerpoint/2010/main" val="7524599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980CC6-9E17-7278-B92B-17DE2756830D}"/>
              </a:ext>
            </a:extLst>
          </p:cNvPr>
          <p:cNvSpPr>
            <a:spLocks noGrp="1"/>
          </p:cNvSpPr>
          <p:nvPr>
            <p:ph type="title"/>
          </p:nvPr>
        </p:nvSpPr>
        <p:spPr/>
        <p:txBody>
          <a:bodyPr/>
          <a:lstStyle/>
          <a:p>
            <a:r>
              <a:rPr lang="en-MY" dirty="0"/>
              <a:t>Develop a Prototype</a:t>
            </a:r>
          </a:p>
        </p:txBody>
      </p:sp>
      <p:sp>
        <p:nvSpPr>
          <p:cNvPr id="3" name="Content Placeholder 2">
            <a:extLst>
              <a:ext uri="{FF2B5EF4-FFF2-40B4-BE49-F238E27FC236}">
                <a16:creationId xmlns:a16="http://schemas.microsoft.com/office/drawing/2014/main" id="{E3A864DB-2ECB-09C3-7B99-AB65517571CA}"/>
              </a:ext>
            </a:extLst>
          </p:cNvPr>
          <p:cNvSpPr>
            <a:spLocks noGrp="1"/>
          </p:cNvSpPr>
          <p:nvPr>
            <p:ph idx="1"/>
          </p:nvPr>
        </p:nvSpPr>
        <p:spPr/>
        <p:txBody>
          <a:bodyPr/>
          <a:lstStyle/>
          <a:p>
            <a:r>
              <a:rPr lang="en-MY" dirty="0"/>
              <a:t>use of sandbox environments in the cloud to create prototypes quickly without impacting production (e.g., AWS Sandbox, Azure DevTest Labs).</a:t>
            </a:r>
          </a:p>
          <a:p>
            <a:r>
              <a:rPr lang="en-MY" dirty="0"/>
              <a:t>containerization (e.g., Docker) for setting up isolated environments, enabling rapid testing and deployment.</a:t>
            </a:r>
          </a:p>
        </p:txBody>
      </p:sp>
    </p:spTree>
    <p:extLst>
      <p:ext uri="{BB962C8B-B14F-4D97-AF65-F5344CB8AC3E}">
        <p14:creationId xmlns:p14="http://schemas.microsoft.com/office/powerpoint/2010/main" val="169855603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51BA4DF-2BD4-4EC2-B1DB-B27C8AC718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557113A-3FC8-1B04-ECF9-D52C4CBD3BFB}"/>
              </a:ext>
            </a:extLst>
          </p:cNvPr>
          <p:cNvSpPr>
            <a:spLocks noGrp="1"/>
          </p:cNvSpPr>
          <p:nvPr>
            <p:ph type="title"/>
          </p:nvPr>
        </p:nvSpPr>
        <p:spPr>
          <a:xfrm>
            <a:off x="4553733" y="548464"/>
            <a:ext cx="6798541" cy="1675623"/>
          </a:xfrm>
        </p:spPr>
        <p:txBody>
          <a:bodyPr anchor="b">
            <a:normAutofit/>
          </a:bodyPr>
          <a:lstStyle/>
          <a:p>
            <a:r>
              <a:rPr lang="en-MY" sz="4000"/>
              <a:t>9. Implementation and Deployment</a:t>
            </a:r>
          </a:p>
        </p:txBody>
      </p:sp>
      <p:pic>
        <p:nvPicPr>
          <p:cNvPr id="5" name="Picture 4" descr="Electronic circuit board">
            <a:extLst>
              <a:ext uri="{FF2B5EF4-FFF2-40B4-BE49-F238E27FC236}">
                <a16:creationId xmlns:a16="http://schemas.microsoft.com/office/drawing/2014/main" id="{76CC128D-02B7-4804-3EA5-E044B3A22623}"/>
              </a:ext>
            </a:extLst>
          </p:cNvPr>
          <p:cNvPicPr>
            <a:picLocks noChangeAspect="1"/>
          </p:cNvPicPr>
          <p:nvPr/>
        </p:nvPicPr>
        <p:blipFill rotWithShape="1">
          <a:blip r:embed="rId2"/>
          <a:srcRect l="45493" r="13661" b="-1"/>
          <a:stretch/>
        </p:blipFill>
        <p:spPr>
          <a:xfrm>
            <a:off x="1" y="10"/>
            <a:ext cx="4196496" cy="6857990"/>
          </a:xfrm>
          <a:prstGeom prst="rect">
            <a:avLst/>
          </a:prstGeom>
          <a:effectLst/>
        </p:spPr>
      </p:pic>
      <p:sp>
        <p:nvSpPr>
          <p:cNvPr id="3" name="Content Placeholder 2">
            <a:extLst>
              <a:ext uri="{FF2B5EF4-FFF2-40B4-BE49-F238E27FC236}">
                <a16:creationId xmlns:a16="http://schemas.microsoft.com/office/drawing/2014/main" id="{C18E8263-ED16-9674-1EE6-8B5B79F32A9F}"/>
              </a:ext>
            </a:extLst>
          </p:cNvPr>
          <p:cNvSpPr>
            <a:spLocks noGrp="1"/>
          </p:cNvSpPr>
          <p:nvPr>
            <p:ph idx="1"/>
          </p:nvPr>
        </p:nvSpPr>
        <p:spPr>
          <a:xfrm>
            <a:off x="4553734" y="2409830"/>
            <a:ext cx="6798539" cy="3705217"/>
          </a:xfrm>
        </p:spPr>
        <p:txBody>
          <a:bodyPr>
            <a:noAutofit/>
          </a:bodyPr>
          <a:lstStyle/>
          <a:p>
            <a:r>
              <a:rPr lang="en-MY" sz="2400" dirty="0"/>
              <a:t>Build the System:</a:t>
            </a:r>
          </a:p>
          <a:p>
            <a:pPr lvl="1"/>
            <a:r>
              <a:rPr lang="en-MY" dirty="0"/>
              <a:t>Develop the Data Warehouse according to the finalized design.</a:t>
            </a:r>
          </a:p>
          <a:p>
            <a:r>
              <a:rPr lang="en-MY" sz="2400" dirty="0"/>
              <a:t>Test:</a:t>
            </a:r>
          </a:p>
          <a:p>
            <a:pPr lvl="1"/>
            <a:r>
              <a:rPr lang="en-MY" dirty="0"/>
              <a:t>Conduct extensive testing to ensure accuracy, performance, and reliability.</a:t>
            </a:r>
          </a:p>
          <a:p>
            <a:r>
              <a:rPr lang="en-MY" sz="2400" dirty="0"/>
              <a:t>Deploy:</a:t>
            </a:r>
          </a:p>
          <a:p>
            <a:pPr lvl="1"/>
            <a:r>
              <a:rPr lang="en-MY" dirty="0"/>
              <a:t>Roll out the Data Warehouse to the production environment and monitor the system for any issues.</a:t>
            </a:r>
          </a:p>
        </p:txBody>
      </p:sp>
    </p:spTree>
    <p:extLst>
      <p:ext uri="{BB962C8B-B14F-4D97-AF65-F5344CB8AC3E}">
        <p14:creationId xmlns:p14="http://schemas.microsoft.com/office/powerpoint/2010/main" val="349291023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73F8130-5A37-3431-B335-362D28B7565B}"/>
              </a:ext>
            </a:extLst>
          </p:cNvPr>
          <p:cNvSpPr>
            <a:spLocks noGrp="1"/>
          </p:cNvSpPr>
          <p:nvPr>
            <p:ph type="title"/>
          </p:nvPr>
        </p:nvSpPr>
        <p:spPr>
          <a:xfrm>
            <a:off x="5297762" y="329184"/>
            <a:ext cx="6251110" cy="1783080"/>
          </a:xfrm>
        </p:spPr>
        <p:txBody>
          <a:bodyPr anchor="b">
            <a:normAutofit/>
          </a:bodyPr>
          <a:lstStyle/>
          <a:p>
            <a:r>
              <a:rPr lang="en-MY" sz="5400"/>
              <a:t>front-end and metric collection </a:t>
            </a:r>
          </a:p>
        </p:txBody>
      </p:sp>
      <p:pic>
        <p:nvPicPr>
          <p:cNvPr id="5" name="Picture 4" descr="Computer script on a screen">
            <a:extLst>
              <a:ext uri="{FF2B5EF4-FFF2-40B4-BE49-F238E27FC236}">
                <a16:creationId xmlns:a16="http://schemas.microsoft.com/office/drawing/2014/main" id="{7EFB7750-DA92-A41D-1C78-B55D25EF17B8}"/>
              </a:ext>
            </a:extLst>
          </p:cNvPr>
          <p:cNvPicPr>
            <a:picLocks noChangeAspect="1"/>
          </p:cNvPicPr>
          <p:nvPr/>
        </p:nvPicPr>
        <p:blipFill>
          <a:blip r:embed="rId2"/>
          <a:srcRect l="7448" r="47221" b="-1"/>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11" name="sketchy line">
            <a:extLst>
              <a:ext uri="{FF2B5EF4-FFF2-40B4-BE49-F238E27FC236}">
                <a16:creationId xmlns:a16="http://schemas.microsoft.com/office/drawing/2014/main" id="{21540236-BFD5-4A9D-8840-4703E7F768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7762" y="2374947"/>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FEDB590-76CA-E6DF-6B45-CB4DC4D018BD}"/>
              </a:ext>
            </a:extLst>
          </p:cNvPr>
          <p:cNvSpPr>
            <a:spLocks noGrp="1"/>
          </p:cNvSpPr>
          <p:nvPr>
            <p:ph idx="1"/>
          </p:nvPr>
        </p:nvSpPr>
        <p:spPr>
          <a:xfrm>
            <a:off x="5297762" y="2706624"/>
            <a:ext cx="6251110" cy="3483864"/>
          </a:xfrm>
        </p:spPr>
        <p:txBody>
          <a:bodyPr>
            <a:normAutofit/>
          </a:bodyPr>
          <a:lstStyle/>
          <a:p>
            <a:r>
              <a:rPr lang="en-MY" sz="2200" dirty="0"/>
              <a:t> handling the React front-end and metric collection with Prometheus and Kubernetes, and later, </a:t>
            </a:r>
          </a:p>
          <a:p>
            <a:r>
              <a:rPr lang="en-MY" sz="2200" dirty="0"/>
              <a:t>we will implement the backend using .NET (C#). By setting up API contracts and using mock data early, we can continue developing the UI while we works on the backend. </a:t>
            </a:r>
          </a:p>
          <a:p>
            <a:r>
              <a:rPr lang="en-MY" sz="2200" dirty="0"/>
              <a:t>Once the backend is ready, we can easily integrate the ASP.NET Core API with our front-end and provide a full KPI monitoring system.</a:t>
            </a:r>
          </a:p>
        </p:txBody>
      </p:sp>
    </p:spTree>
    <p:extLst>
      <p:ext uri="{BB962C8B-B14F-4D97-AF65-F5344CB8AC3E}">
        <p14:creationId xmlns:p14="http://schemas.microsoft.com/office/powerpoint/2010/main" val="17290368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B65C0385-5E30-4D2E-AF9F-4639659D3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Light bulb on yellow background with sketched light beams and cord">
            <a:extLst>
              <a:ext uri="{FF2B5EF4-FFF2-40B4-BE49-F238E27FC236}">
                <a16:creationId xmlns:a16="http://schemas.microsoft.com/office/drawing/2014/main" id="{9B1CDD6B-65F0-F5BB-2530-4AB18AC603F4}"/>
              </a:ext>
            </a:extLst>
          </p:cNvPr>
          <p:cNvPicPr>
            <a:picLocks noChangeAspect="1"/>
          </p:cNvPicPr>
          <p:nvPr/>
        </p:nvPicPr>
        <p:blipFill rotWithShape="1">
          <a:blip r:embed="rId2"/>
          <a:srcRect l="27664" r="-2" b="-2"/>
          <a:stretch/>
        </p:blipFill>
        <p:spPr>
          <a:xfrm>
            <a:off x="20" y="1666568"/>
            <a:ext cx="6106195" cy="5191432"/>
          </a:xfrm>
          <a:prstGeom prst="rect">
            <a:avLst/>
          </a:prstGeom>
        </p:spPr>
      </p:pic>
      <p:sp useBgFill="1">
        <p:nvSpPr>
          <p:cNvPr id="11" name="Rectangle 10">
            <a:extLst>
              <a:ext uri="{FF2B5EF4-FFF2-40B4-BE49-F238E27FC236}">
                <a16:creationId xmlns:a16="http://schemas.microsoft.com/office/drawing/2014/main" id="{E335820B-3A29-42C5-AA8D-10ECA43CD9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1729117"/>
          </a:xfrm>
          <a:prstGeom prst="rect">
            <a:avLst/>
          </a:prstGeom>
          <a:ln>
            <a:noFill/>
          </a:ln>
          <a:effectLst>
            <a:outerShdw blurRad="368300" dist="101600" dir="5460000" sx="90000" sy="90000" algn="t" rotWithShape="0">
              <a:srgbClr val="0000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59C5D59-7B02-D723-23E7-8DB69E64F58F}"/>
              </a:ext>
            </a:extLst>
          </p:cNvPr>
          <p:cNvSpPr>
            <a:spLocks noGrp="1"/>
          </p:cNvSpPr>
          <p:nvPr>
            <p:ph type="title"/>
          </p:nvPr>
        </p:nvSpPr>
        <p:spPr>
          <a:xfrm>
            <a:off x="761801" y="352766"/>
            <a:ext cx="10591999" cy="1023584"/>
          </a:xfrm>
        </p:spPr>
        <p:txBody>
          <a:bodyPr>
            <a:normAutofit/>
          </a:bodyPr>
          <a:lstStyle/>
          <a:p>
            <a:r>
              <a:rPr lang="en-MY" sz="4000"/>
              <a:t>learning objectives</a:t>
            </a:r>
          </a:p>
        </p:txBody>
      </p:sp>
      <p:sp>
        <p:nvSpPr>
          <p:cNvPr id="3" name="Content Placeholder 2">
            <a:extLst>
              <a:ext uri="{FF2B5EF4-FFF2-40B4-BE49-F238E27FC236}">
                <a16:creationId xmlns:a16="http://schemas.microsoft.com/office/drawing/2014/main" id="{0E2FA501-CEED-FD2F-D783-D00752BE331F}"/>
              </a:ext>
            </a:extLst>
          </p:cNvPr>
          <p:cNvSpPr>
            <a:spLocks noGrp="1"/>
          </p:cNvSpPr>
          <p:nvPr>
            <p:ph idx="1"/>
          </p:nvPr>
        </p:nvSpPr>
        <p:spPr>
          <a:xfrm>
            <a:off x="6756400" y="2286000"/>
            <a:ext cx="4485639" cy="3688629"/>
          </a:xfrm>
        </p:spPr>
        <p:txBody>
          <a:bodyPr anchor="ctr">
            <a:noAutofit/>
          </a:bodyPr>
          <a:lstStyle/>
          <a:p>
            <a:r>
              <a:rPr lang="en-MY" sz="1800" dirty="0"/>
              <a:t>Recognize the significance of thorough planning in the success of a Data Warehouse.</a:t>
            </a:r>
          </a:p>
          <a:p>
            <a:r>
              <a:rPr lang="en-MY" sz="1800" dirty="0"/>
              <a:t>Identify key business goals and derive specific objectives that guide the Data Warehouse project.</a:t>
            </a:r>
          </a:p>
          <a:p>
            <a:r>
              <a:rPr lang="en-MY" sz="1800" dirty="0"/>
              <a:t>Evaluate the quality, consistency, and relevance of data sources for integration into the Data Warehouse.</a:t>
            </a:r>
          </a:p>
          <a:p>
            <a:r>
              <a:rPr lang="en-MY" sz="1800" dirty="0"/>
              <a:t>Grasp the principles of data modelling for warehousing needs, ensuring scalability and flexibility.</a:t>
            </a:r>
          </a:p>
          <a:p>
            <a:r>
              <a:rPr lang="en-MY" sz="1800" dirty="0"/>
              <a:t>Define and implement ETL processes that ensure data consistency, accuracy, and timeliness.</a:t>
            </a:r>
          </a:p>
          <a:p>
            <a:r>
              <a:rPr lang="en-MY" sz="1800" dirty="0"/>
              <a:t>Leverage cloud-native solutions to improve data accessibility and scalability.</a:t>
            </a:r>
          </a:p>
          <a:p>
            <a:r>
              <a:rPr lang="en-MY" sz="1800" dirty="0"/>
              <a:t>Integrate AI/ML for enhanced predictive analytics and decision-making.</a:t>
            </a:r>
          </a:p>
        </p:txBody>
      </p:sp>
    </p:spTree>
    <p:extLst>
      <p:ext uri="{BB962C8B-B14F-4D97-AF65-F5344CB8AC3E}">
        <p14:creationId xmlns:p14="http://schemas.microsoft.com/office/powerpoint/2010/main" val="170921424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FECEF09-20AF-D9A6-9EF9-8CD3B6AAFAD7}"/>
              </a:ext>
            </a:extLst>
          </p:cNvPr>
          <p:cNvSpPr>
            <a:spLocks noGrp="1"/>
          </p:cNvSpPr>
          <p:nvPr>
            <p:ph type="title"/>
          </p:nvPr>
        </p:nvSpPr>
        <p:spPr>
          <a:xfrm>
            <a:off x="5297762" y="329184"/>
            <a:ext cx="6251110" cy="1783080"/>
          </a:xfrm>
        </p:spPr>
        <p:txBody>
          <a:bodyPr anchor="b">
            <a:normAutofit/>
          </a:bodyPr>
          <a:lstStyle/>
          <a:p>
            <a:r>
              <a:rPr lang="en-MY" sz="5400"/>
              <a:t>API integration process</a:t>
            </a:r>
          </a:p>
        </p:txBody>
      </p:sp>
      <p:pic>
        <p:nvPicPr>
          <p:cNvPr id="5" name="Picture 4" descr="Top view of cubes connected with black lines">
            <a:extLst>
              <a:ext uri="{FF2B5EF4-FFF2-40B4-BE49-F238E27FC236}">
                <a16:creationId xmlns:a16="http://schemas.microsoft.com/office/drawing/2014/main" id="{8E398E9E-D586-92CA-6F93-D1DE747A15AD}"/>
              </a:ext>
            </a:extLst>
          </p:cNvPr>
          <p:cNvPicPr>
            <a:picLocks noChangeAspect="1"/>
          </p:cNvPicPr>
          <p:nvPr/>
        </p:nvPicPr>
        <p:blipFill>
          <a:blip r:embed="rId2"/>
          <a:srcRect l="29494" r="19572"/>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11" name="sketchy line">
            <a:extLst>
              <a:ext uri="{FF2B5EF4-FFF2-40B4-BE49-F238E27FC236}">
                <a16:creationId xmlns:a16="http://schemas.microsoft.com/office/drawing/2014/main" id="{21540236-BFD5-4A9D-8840-4703E7F768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7762" y="2374947"/>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B926B6B-DE1C-3B99-F698-8728D276C603}"/>
              </a:ext>
            </a:extLst>
          </p:cNvPr>
          <p:cNvSpPr>
            <a:spLocks noGrp="1"/>
          </p:cNvSpPr>
          <p:nvPr>
            <p:ph idx="1"/>
          </p:nvPr>
        </p:nvSpPr>
        <p:spPr>
          <a:xfrm>
            <a:off x="5297762" y="2706624"/>
            <a:ext cx="6251110" cy="3483864"/>
          </a:xfrm>
        </p:spPr>
        <p:txBody>
          <a:bodyPr>
            <a:normAutofit/>
          </a:bodyPr>
          <a:lstStyle/>
          <a:p>
            <a:r>
              <a:rPr lang="en-MY" sz="1700"/>
              <a:t>The API integration process in this scenario involves connecting the React + TypeScript front-end to the .NET Core API. You can prepare for the integration by:Mocking the API responses during development.</a:t>
            </a:r>
          </a:p>
          <a:p>
            <a:r>
              <a:rPr lang="en-MY" sz="1700"/>
              <a:t>Setting up Prometheus for metrics collection and querying metrics in the React UI.</a:t>
            </a:r>
          </a:p>
          <a:p>
            <a:r>
              <a:rPr lang="en-MY" sz="1700"/>
              <a:t>Defining clear API contracts to ensure smooth integration between the front-end and back-end. </a:t>
            </a:r>
          </a:p>
          <a:p>
            <a:r>
              <a:rPr lang="en-MY" sz="1700"/>
              <a:t>Once the backend is implemented, you’ll switch from mock data to real API calls, and ensure that all KPI data is properly displayed and that metrics are visualized in real-time.</a:t>
            </a:r>
          </a:p>
        </p:txBody>
      </p:sp>
    </p:spTree>
    <p:extLst>
      <p:ext uri="{BB962C8B-B14F-4D97-AF65-F5344CB8AC3E}">
        <p14:creationId xmlns:p14="http://schemas.microsoft.com/office/powerpoint/2010/main" val="33678448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51BA4DF-2BD4-4EC2-B1DB-B27C8AC718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9B3C2C3-995B-4045-6CF9-43473A016CAE}"/>
              </a:ext>
            </a:extLst>
          </p:cNvPr>
          <p:cNvSpPr>
            <a:spLocks noGrp="1"/>
          </p:cNvSpPr>
          <p:nvPr>
            <p:ph type="title"/>
          </p:nvPr>
        </p:nvSpPr>
        <p:spPr>
          <a:xfrm>
            <a:off x="4553733" y="548464"/>
            <a:ext cx="6798541" cy="1675623"/>
          </a:xfrm>
        </p:spPr>
        <p:txBody>
          <a:bodyPr anchor="b">
            <a:normAutofit/>
          </a:bodyPr>
          <a:lstStyle/>
          <a:p>
            <a:r>
              <a:rPr lang="en-MY" sz="4000"/>
              <a:t>10. Maintenance and Optimization</a:t>
            </a:r>
          </a:p>
        </p:txBody>
      </p:sp>
      <p:pic>
        <p:nvPicPr>
          <p:cNvPr id="6" name="Picture 5">
            <a:extLst>
              <a:ext uri="{FF2B5EF4-FFF2-40B4-BE49-F238E27FC236}">
                <a16:creationId xmlns:a16="http://schemas.microsoft.com/office/drawing/2014/main" id="{EFE5D4EE-DE6C-63D9-6D04-6486B27AB028}"/>
              </a:ext>
            </a:extLst>
          </p:cNvPr>
          <p:cNvPicPr>
            <a:picLocks noChangeAspect="1"/>
          </p:cNvPicPr>
          <p:nvPr/>
        </p:nvPicPr>
        <p:blipFill rotWithShape="1">
          <a:blip r:embed="rId2"/>
          <a:srcRect l="28805" r="30349" b="-1"/>
          <a:stretch/>
        </p:blipFill>
        <p:spPr>
          <a:xfrm>
            <a:off x="1" y="10"/>
            <a:ext cx="4196496" cy="6857990"/>
          </a:xfrm>
          <a:prstGeom prst="rect">
            <a:avLst/>
          </a:prstGeom>
          <a:effectLst/>
        </p:spPr>
      </p:pic>
      <p:graphicFrame>
        <p:nvGraphicFramePr>
          <p:cNvPr id="5" name="Content Placeholder 2">
            <a:extLst>
              <a:ext uri="{FF2B5EF4-FFF2-40B4-BE49-F238E27FC236}">
                <a16:creationId xmlns:a16="http://schemas.microsoft.com/office/drawing/2014/main" id="{2B5DB51B-0342-C9AD-B7AB-B30927677238}"/>
              </a:ext>
            </a:extLst>
          </p:cNvPr>
          <p:cNvGraphicFramePr>
            <a:graphicFrameLocks noGrp="1"/>
          </p:cNvGraphicFramePr>
          <p:nvPr>
            <p:ph idx="1"/>
            <p:extLst>
              <p:ext uri="{D42A27DB-BD31-4B8C-83A1-F6EECF244321}">
                <p14:modId xmlns:p14="http://schemas.microsoft.com/office/powerpoint/2010/main" val="3316162733"/>
              </p:ext>
            </p:extLst>
          </p:nvPr>
        </p:nvGraphicFramePr>
        <p:xfrm>
          <a:off x="4553734" y="2409830"/>
          <a:ext cx="6798539" cy="370521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9109487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51BA4DF-2BD4-4EC2-B1DB-B27C8AC718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4B4FEB1-D665-8F4C-DCE8-3A810474C94D}"/>
              </a:ext>
            </a:extLst>
          </p:cNvPr>
          <p:cNvSpPr>
            <a:spLocks noGrp="1"/>
          </p:cNvSpPr>
          <p:nvPr>
            <p:ph type="title"/>
          </p:nvPr>
        </p:nvSpPr>
        <p:spPr>
          <a:xfrm>
            <a:off x="4553733" y="548464"/>
            <a:ext cx="6798541" cy="1675623"/>
          </a:xfrm>
        </p:spPr>
        <p:txBody>
          <a:bodyPr anchor="b">
            <a:normAutofit/>
          </a:bodyPr>
          <a:lstStyle/>
          <a:p>
            <a:r>
              <a:rPr lang="en-MY" sz="4000"/>
              <a:t>Conclusion</a:t>
            </a:r>
          </a:p>
        </p:txBody>
      </p:sp>
      <p:pic>
        <p:nvPicPr>
          <p:cNvPr id="5" name="Picture 4" descr="Light bulb on yellow background with sketched light beams and cord">
            <a:extLst>
              <a:ext uri="{FF2B5EF4-FFF2-40B4-BE49-F238E27FC236}">
                <a16:creationId xmlns:a16="http://schemas.microsoft.com/office/drawing/2014/main" id="{D387DB0E-BBD8-3949-9F22-50256A9480DE}"/>
              </a:ext>
            </a:extLst>
          </p:cNvPr>
          <p:cNvPicPr>
            <a:picLocks noChangeAspect="1"/>
          </p:cNvPicPr>
          <p:nvPr/>
        </p:nvPicPr>
        <p:blipFill rotWithShape="1">
          <a:blip r:embed="rId2"/>
          <a:srcRect l="53313" r="9055"/>
          <a:stretch/>
        </p:blipFill>
        <p:spPr>
          <a:xfrm>
            <a:off x="1" y="10"/>
            <a:ext cx="4196496" cy="6857990"/>
          </a:xfrm>
          <a:prstGeom prst="rect">
            <a:avLst/>
          </a:prstGeom>
          <a:effectLst/>
        </p:spPr>
      </p:pic>
      <p:sp>
        <p:nvSpPr>
          <p:cNvPr id="3" name="Content Placeholder 2">
            <a:extLst>
              <a:ext uri="{FF2B5EF4-FFF2-40B4-BE49-F238E27FC236}">
                <a16:creationId xmlns:a16="http://schemas.microsoft.com/office/drawing/2014/main" id="{B3329FEA-E8EC-C05C-4CD4-B6798A35E812}"/>
              </a:ext>
            </a:extLst>
          </p:cNvPr>
          <p:cNvSpPr>
            <a:spLocks noGrp="1"/>
          </p:cNvSpPr>
          <p:nvPr>
            <p:ph idx="1"/>
          </p:nvPr>
        </p:nvSpPr>
        <p:spPr>
          <a:xfrm>
            <a:off x="4553734" y="2409830"/>
            <a:ext cx="6798539" cy="3705217"/>
          </a:xfrm>
        </p:spPr>
        <p:txBody>
          <a:bodyPr>
            <a:normAutofit/>
          </a:bodyPr>
          <a:lstStyle/>
          <a:p>
            <a:r>
              <a:rPr lang="en-MY" dirty="0"/>
              <a:t>Each phase in Data Warehouse Planning and Design is crucial and requires meticulous attention to detail, collaboration between business and IT stakeholders, and iterative refinement to ensure the successful implementation and ongoing usefulness of the Data Warehouse in supporting business intelligence and decision-making activities.</a:t>
            </a:r>
          </a:p>
        </p:txBody>
      </p:sp>
    </p:spTree>
    <p:extLst>
      <p:ext uri="{BB962C8B-B14F-4D97-AF65-F5344CB8AC3E}">
        <p14:creationId xmlns:p14="http://schemas.microsoft.com/office/powerpoint/2010/main" val="193769702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51BA4DF-2BD4-4EC2-B1DB-B27C8AC718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E37D165-9B65-88C5-228C-9A428311CC75}"/>
              </a:ext>
            </a:extLst>
          </p:cNvPr>
          <p:cNvSpPr>
            <a:spLocks noGrp="1"/>
          </p:cNvSpPr>
          <p:nvPr>
            <p:ph type="title"/>
          </p:nvPr>
        </p:nvSpPr>
        <p:spPr>
          <a:xfrm>
            <a:off x="4553733" y="548464"/>
            <a:ext cx="6798541" cy="1675623"/>
          </a:xfrm>
        </p:spPr>
        <p:txBody>
          <a:bodyPr anchor="b">
            <a:normAutofit/>
          </a:bodyPr>
          <a:lstStyle/>
          <a:p>
            <a:r>
              <a:rPr lang="en-MY" sz="4000" dirty="0"/>
              <a:t>Why are these phases crucial?</a:t>
            </a:r>
          </a:p>
        </p:txBody>
      </p:sp>
      <p:pic>
        <p:nvPicPr>
          <p:cNvPr id="5" name="Picture 4" descr="Puzzle pieces">
            <a:extLst>
              <a:ext uri="{FF2B5EF4-FFF2-40B4-BE49-F238E27FC236}">
                <a16:creationId xmlns:a16="http://schemas.microsoft.com/office/drawing/2014/main" id="{41E7A1C5-1E4F-69D9-A1D5-940D1EDFEB68}"/>
              </a:ext>
            </a:extLst>
          </p:cNvPr>
          <p:cNvPicPr>
            <a:picLocks noChangeAspect="1"/>
          </p:cNvPicPr>
          <p:nvPr/>
        </p:nvPicPr>
        <p:blipFill rotWithShape="1">
          <a:blip r:embed="rId2"/>
          <a:srcRect l="33463" r="25845"/>
          <a:stretch/>
        </p:blipFill>
        <p:spPr>
          <a:xfrm>
            <a:off x="1" y="10"/>
            <a:ext cx="4196496" cy="6857990"/>
          </a:xfrm>
          <a:prstGeom prst="rect">
            <a:avLst/>
          </a:prstGeom>
          <a:effectLst/>
        </p:spPr>
      </p:pic>
      <p:sp>
        <p:nvSpPr>
          <p:cNvPr id="3" name="Content Placeholder 2">
            <a:extLst>
              <a:ext uri="{FF2B5EF4-FFF2-40B4-BE49-F238E27FC236}">
                <a16:creationId xmlns:a16="http://schemas.microsoft.com/office/drawing/2014/main" id="{2713C280-A8FB-4F0E-85AC-98A78928DAA6}"/>
              </a:ext>
            </a:extLst>
          </p:cNvPr>
          <p:cNvSpPr>
            <a:spLocks noGrp="1"/>
          </p:cNvSpPr>
          <p:nvPr>
            <p:ph idx="1"/>
          </p:nvPr>
        </p:nvSpPr>
        <p:spPr>
          <a:xfrm>
            <a:off x="4553734" y="2409830"/>
            <a:ext cx="6798539" cy="3705217"/>
          </a:xfrm>
        </p:spPr>
        <p:txBody>
          <a:bodyPr>
            <a:normAutofit/>
          </a:bodyPr>
          <a:lstStyle/>
          <a:p>
            <a:r>
              <a:rPr lang="en-MY" dirty="0"/>
              <a:t>Requirements Gathering: Without a clear understanding of what the business needs, it's easy to go off track. </a:t>
            </a:r>
          </a:p>
          <a:p>
            <a:r>
              <a:rPr lang="en-MY" dirty="0"/>
              <a:t>Misaligned or unclear requirements can lead to an expensive system that doesn't meet the organization's actual analytical needs.</a:t>
            </a:r>
          </a:p>
        </p:txBody>
      </p:sp>
    </p:spTree>
    <p:extLst>
      <p:ext uri="{BB962C8B-B14F-4D97-AF65-F5344CB8AC3E}">
        <p14:creationId xmlns:p14="http://schemas.microsoft.com/office/powerpoint/2010/main" val="158253762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51BA4DF-2BD4-4EC2-B1DB-B27C8AC718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17E072A-D3EB-9EEF-ACCD-6CC495D23B62}"/>
              </a:ext>
            </a:extLst>
          </p:cNvPr>
          <p:cNvSpPr>
            <a:spLocks noGrp="1"/>
          </p:cNvSpPr>
          <p:nvPr>
            <p:ph type="title"/>
          </p:nvPr>
        </p:nvSpPr>
        <p:spPr>
          <a:xfrm>
            <a:off x="4553733" y="548464"/>
            <a:ext cx="6798541" cy="1675623"/>
          </a:xfrm>
        </p:spPr>
        <p:txBody>
          <a:bodyPr anchor="b">
            <a:normAutofit/>
          </a:bodyPr>
          <a:lstStyle/>
          <a:p>
            <a:r>
              <a:rPr lang="en-MY" sz="4000"/>
              <a:t>Why are these phases crucial?</a:t>
            </a:r>
          </a:p>
        </p:txBody>
      </p:sp>
      <p:pic>
        <p:nvPicPr>
          <p:cNvPr id="6" name="Picture 5">
            <a:extLst>
              <a:ext uri="{FF2B5EF4-FFF2-40B4-BE49-F238E27FC236}">
                <a16:creationId xmlns:a16="http://schemas.microsoft.com/office/drawing/2014/main" id="{4D75D44F-FA76-8949-4535-F83D732C6C9D}"/>
              </a:ext>
            </a:extLst>
          </p:cNvPr>
          <p:cNvPicPr>
            <a:picLocks noChangeAspect="1"/>
          </p:cNvPicPr>
          <p:nvPr/>
        </p:nvPicPr>
        <p:blipFill rotWithShape="1">
          <a:blip r:embed="rId2"/>
          <a:srcRect l="4431" r="54723" b="-1"/>
          <a:stretch/>
        </p:blipFill>
        <p:spPr>
          <a:xfrm>
            <a:off x="1" y="10"/>
            <a:ext cx="4196496" cy="6857990"/>
          </a:xfrm>
          <a:prstGeom prst="rect">
            <a:avLst/>
          </a:prstGeom>
          <a:effectLst/>
        </p:spPr>
      </p:pic>
      <p:graphicFrame>
        <p:nvGraphicFramePr>
          <p:cNvPr id="5" name="Content Placeholder 2">
            <a:extLst>
              <a:ext uri="{FF2B5EF4-FFF2-40B4-BE49-F238E27FC236}">
                <a16:creationId xmlns:a16="http://schemas.microsoft.com/office/drawing/2014/main" id="{AA57063A-3A76-10D8-DB7B-EFE659BE83BD}"/>
              </a:ext>
            </a:extLst>
          </p:cNvPr>
          <p:cNvGraphicFramePr>
            <a:graphicFrameLocks noGrp="1"/>
          </p:cNvGraphicFramePr>
          <p:nvPr>
            <p:ph idx="1"/>
            <p:extLst>
              <p:ext uri="{D42A27DB-BD31-4B8C-83A1-F6EECF244321}">
                <p14:modId xmlns:p14="http://schemas.microsoft.com/office/powerpoint/2010/main" val="2117782593"/>
              </p:ext>
            </p:extLst>
          </p:nvPr>
        </p:nvGraphicFramePr>
        <p:xfrm>
          <a:off x="4553734" y="2409830"/>
          <a:ext cx="6798539" cy="370521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88324929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23E6ED6-EEDE-075B-E07F-650E0B472B6B}"/>
              </a:ext>
            </a:extLst>
          </p:cNvPr>
          <p:cNvSpPr>
            <a:spLocks noGrp="1"/>
          </p:cNvSpPr>
          <p:nvPr>
            <p:ph type="title"/>
          </p:nvPr>
        </p:nvSpPr>
        <p:spPr>
          <a:xfrm>
            <a:off x="4654296" y="329184"/>
            <a:ext cx="6894576" cy="1783080"/>
          </a:xfrm>
        </p:spPr>
        <p:txBody>
          <a:bodyPr anchor="b">
            <a:normAutofit/>
          </a:bodyPr>
          <a:lstStyle/>
          <a:p>
            <a:r>
              <a:rPr lang="en-MY" sz="5400" dirty="0"/>
              <a:t>Why are these phases crucial?</a:t>
            </a:r>
          </a:p>
        </p:txBody>
      </p:sp>
      <p:pic>
        <p:nvPicPr>
          <p:cNvPr id="5" name="Picture 4" descr="Boxes and roller conveyor">
            <a:extLst>
              <a:ext uri="{FF2B5EF4-FFF2-40B4-BE49-F238E27FC236}">
                <a16:creationId xmlns:a16="http://schemas.microsoft.com/office/drawing/2014/main" id="{E9FE1AA5-83B6-4ECC-7A61-3C547EB87494}"/>
              </a:ext>
            </a:extLst>
          </p:cNvPr>
          <p:cNvPicPr>
            <a:picLocks noChangeAspect="1"/>
          </p:cNvPicPr>
          <p:nvPr/>
        </p:nvPicPr>
        <p:blipFill rotWithShape="1">
          <a:blip r:embed="rId2"/>
          <a:srcRect l="24114" r="31567"/>
          <a:stretch/>
        </p:blipFill>
        <p:spPr>
          <a:xfrm>
            <a:off x="20" y="1"/>
            <a:ext cx="4052522" cy="6858000"/>
          </a:xfrm>
          <a:custGeom>
            <a:avLst/>
            <a:gdLst/>
            <a:ahLst/>
            <a:cxnLst/>
            <a:rect l="l" t="t" r="r" b="b"/>
            <a:pathLst>
              <a:path w="4052542" h="6858000">
                <a:moveTo>
                  <a:pt x="0" y="0"/>
                </a:moveTo>
                <a:lnTo>
                  <a:pt x="4020923" y="0"/>
                </a:lnTo>
                <a:lnTo>
                  <a:pt x="4022656" y="14697"/>
                </a:lnTo>
                <a:cubicBezTo>
                  <a:pt x="4037606" y="98462"/>
                  <a:pt x="4035072" y="183369"/>
                  <a:pt x="4039126" y="267642"/>
                </a:cubicBezTo>
                <a:cubicBezTo>
                  <a:pt x="4043941" y="370699"/>
                  <a:pt x="4037860" y="474136"/>
                  <a:pt x="4035579" y="577446"/>
                </a:cubicBezTo>
                <a:cubicBezTo>
                  <a:pt x="4033805" y="665399"/>
                  <a:pt x="4025063" y="753226"/>
                  <a:pt x="4027724" y="841306"/>
                </a:cubicBezTo>
                <a:cubicBezTo>
                  <a:pt x="4027914" y="844352"/>
                  <a:pt x="4027914" y="847398"/>
                  <a:pt x="4027724" y="850444"/>
                </a:cubicBezTo>
                <a:cubicBezTo>
                  <a:pt x="4019615" y="947281"/>
                  <a:pt x="4019615" y="1044626"/>
                  <a:pt x="4027724" y="1141464"/>
                </a:cubicBezTo>
                <a:cubicBezTo>
                  <a:pt x="4030296" y="1181772"/>
                  <a:pt x="4029574" y="1222221"/>
                  <a:pt x="4025570" y="1262415"/>
                </a:cubicBezTo>
                <a:cubicBezTo>
                  <a:pt x="4021769" y="1313563"/>
                  <a:pt x="4009606" y="1365472"/>
                  <a:pt x="4018348" y="1416238"/>
                </a:cubicBezTo>
                <a:cubicBezTo>
                  <a:pt x="4024037" y="1458058"/>
                  <a:pt x="4027166" y="1500194"/>
                  <a:pt x="4027724" y="1542394"/>
                </a:cubicBezTo>
                <a:cubicBezTo>
                  <a:pt x="4032158" y="1636820"/>
                  <a:pt x="4027977" y="1731753"/>
                  <a:pt x="4026330" y="1826433"/>
                </a:cubicBezTo>
                <a:cubicBezTo>
                  <a:pt x="4024556" y="1936724"/>
                  <a:pt x="4027344" y="2047015"/>
                  <a:pt x="4018475" y="2157432"/>
                </a:cubicBezTo>
                <a:cubicBezTo>
                  <a:pt x="4013597" y="2246629"/>
                  <a:pt x="4013597" y="2336029"/>
                  <a:pt x="4018475" y="2425226"/>
                </a:cubicBezTo>
                <a:cubicBezTo>
                  <a:pt x="4020882" y="2506961"/>
                  <a:pt x="4033172" y="2587934"/>
                  <a:pt x="4031145" y="2670557"/>
                </a:cubicBezTo>
                <a:cubicBezTo>
                  <a:pt x="4028737" y="2766886"/>
                  <a:pt x="4017335" y="2862962"/>
                  <a:pt x="4020882" y="2959546"/>
                </a:cubicBezTo>
                <a:cubicBezTo>
                  <a:pt x="4022529" y="3005617"/>
                  <a:pt x="4022656" y="3051688"/>
                  <a:pt x="4023543" y="3097758"/>
                </a:cubicBezTo>
                <a:cubicBezTo>
                  <a:pt x="4024683" y="3153221"/>
                  <a:pt x="4034692" y="3208556"/>
                  <a:pt x="4029117" y="3263892"/>
                </a:cubicBezTo>
                <a:cubicBezTo>
                  <a:pt x="4019869" y="3356161"/>
                  <a:pt x="3995923" y="3446906"/>
                  <a:pt x="4010873" y="3541459"/>
                </a:cubicBezTo>
                <a:cubicBezTo>
                  <a:pt x="4019108" y="3593495"/>
                  <a:pt x="4028357" y="3645658"/>
                  <a:pt x="4033172" y="3698201"/>
                </a:cubicBezTo>
                <a:cubicBezTo>
                  <a:pt x="4037353" y="3745160"/>
                  <a:pt x="4047868" y="3792881"/>
                  <a:pt x="4039886" y="3839586"/>
                </a:cubicBezTo>
                <a:cubicBezTo>
                  <a:pt x="4033045" y="3879565"/>
                  <a:pt x="4036592" y="3919544"/>
                  <a:pt x="4031271" y="3959523"/>
                </a:cubicBezTo>
                <a:cubicBezTo>
                  <a:pt x="4024303" y="4011939"/>
                  <a:pt x="4020629" y="4065244"/>
                  <a:pt x="4015308" y="4118042"/>
                </a:cubicBezTo>
                <a:cubicBezTo>
                  <a:pt x="4010620" y="4165889"/>
                  <a:pt x="4006946" y="4213610"/>
                  <a:pt x="4019615" y="4258539"/>
                </a:cubicBezTo>
                <a:cubicBezTo>
                  <a:pt x="4050656" y="4371622"/>
                  <a:pt x="4033679" y="4484070"/>
                  <a:pt x="4022023" y="4596391"/>
                </a:cubicBezTo>
                <a:cubicBezTo>
                  <a:pt x="4016321" y="4650965"/>
                  <a:pt x="4007959" y="4708712"/>
                  <a:pt x="4020629" y="4758718"/>
                </a:cubicBezTo>
                <a:cubicBezTo>
                  <a:pt x="4043941" y="4847432"/>
                  <a:pt x="4025697" y="4931705"/>
                  <a:pt x="4015561" y="5016866"/>
                </a:cubicBezTo>
                <a:cubicBezTo>
                  <a:pt x="4003335" y="5100174"/>
                  <a:pt x="4005096" y="5184929"/>
                  <a:pt x="4020756" y="5267654"/>
                </a:cubicBezTo>
                <a:cubicBezTo>
                  <a:pt x="4033172" y="5326035"/>
                  <a:pt x="4033172" y="5385432"/>
                  <a:pt x="4034692" y="5444194"/>
                </a:cubicBezTo>
                <a:cubicBezTo>
                  <a:pt x="4035579" y="5481001"/>
                  <a:pt x="4022023" y="5518441"/>
                  <a:pt x="4013027" y="5555120"/>
                </a:cubicBezTo>
                <a:cubicBezTo>
                  <a:pt x="3996937" y="5621371"/>
                  <a:pt x="3991109" y="5688636"/>
                  <a:pt x="4013027" y="5753237"/>
                </a:cubicBezTo>
                <a:cubicBezTo>
                  <a:pt x="4043561" y="5842713"/>
                  <a:pt x="4061045" y="5932189"/>
                  <a:pt x="4048375" y="6026870"/>
                </a:cubicBezTo>
                <a:cubicBezTo>
                  <a:pt x="4041027" y="6085251"/>
                  <a:pt x="4039380" y="6144902"/>
                  <a:pt x="4028357" y="6202522"/>
                </a:cubicBezTo>
                <a:cubicBezTo>
                  <a:pt x="4010240" y="6298091"/>
                  <a:pt x="4016701" y="6393024"/>
                  <a:pt x="4031145" y="6487196"/>
                </a:cubicBezTo>
                <a:cubicBezTo>
                  <a:pt x="4041293" y="6565885"/>
                  <a:pt x="4042395" y="6645474"/>
                  <a:pt x="4034439" y="6724403"/>
                </a:cubicBezTo>
                <a:lnTo>
                  <a:pt x="4025206" y="6858000"/>
                </a:lnTo>
                <a:lnTo>
                  <a:pt x="0" y="6858000"/>
                </a:lnTo>
                <a:close/>
              </a:path>
            </a:pathLst>
          </a:custGeom>
        </p:spPr>
      </p:pic>
      <p:sp>
        <p:nvSpPr>
          <p:cNvPr id="11" name="sketchy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4296" y="2395728"/>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F6A3890B-C59F-44C9-72B9-62451EA1D7BA}"/>
              </a:ext>
            </a:extLst>
          </p:cNvPr>
          <p:cNvSpPr>
            <a:spLocks noGrp="1"/>
          </p:cNvSpPr>
          <p:nvPr>
            <p:ph idx="1"/>
          </p:nvPr>
        </p:nvSpPr>
        <p:spPr>
          <a:xfrm>
            <a:off x="4654296" y="2706624"/>
            <a:ext cx="6894576" cy="3483864"/>
          </a:xfrm>
        </p:spPr>
        <p:txBody>
          <a:bodyPr>
            <a:normAutofit/>
          </a:bodyPr>
          <a:lstStyle/>
          <a:p>
            <a:r>
              <a:rPr lang="en-MY" sz="3200" dirty="0"/>
              <a:t>ETL Design: This is where the "rubber meets the road." Even with clear requirements and a perfect data model, if the data isn't correctly extracted, transformed, and loaded, the entire Data Warehouse can be rendered useless or misleading.</a:t>
            </a:r>
          </a:p>
        </p:txBody>
      </p:sp>
    </p:spTree>
    <p:extLst>
      <p:ext uri="{BB962C8B-B14F-4D97-AF65-F5344CB8AC3E}">
        <p14:creationId xmlns:p14="http://schemas.microsoft.com/office/powerpoint/2010/main" val="175330613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51BA4DF-2BD4-4EC2-B1DB-B27C8AC718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4D368BE-8191-4479-2EE9-4128C1C6FD6B}"/>
              </a:ext>
            </a:extLst>
          </p:cNvPr>
          <p:cNvSpPr>
            <a:spLocks noGrp="1"/>
          </p:cNvSpPr>
          <p:nvPr>
            <p:ph type="title"/>
          </p:nvPr>
        </p:nvSpPr>
        <p:spPr>
          <a:xfrm>
            <a:off x="4553733" y="548464"/>
            <a:ext cx="6798541" cy="1675623"/>
          </a:xfrm>
        </p:spPr>
        <p:txBody>
          <a:bodyPr anchor="b">
            <a:normAutofit/>
          </a:bodyPr>
          <a:lstStyle/>
          <a:p>
            <a:r>
              <a:rPr lang="en-MY" sz="4000"/>
              <a:t>API development in DW Planning and Design</a:t>
            </a:r>
          </a:p>
        </p:txBody>
      </p:sp>
      <p:pic>
        <p:nvPicPr>
          <p:cNvPr id="5" name="Picture 4" descr="Magnifying glass showing decling performance">
            <a:extLst>
              <a:ext uri="{FF2B5EF4-FFF2-40B4-BE49-F238E27FC236}">
                <a16:creationId xmlns:a16="http://schemas.microsoft.com/office/drawing/2014/main" id="{851F7D65-FFAC-232F-7281-4B19E0C89A18}"/>
              </a:ext>
            </a:extLst>
          </p:cNvPr>
          <p:cNvPicPr>
            <a:picLocks noChangeAspect="1"/>
          </p:cNvPicPr>
          <p:nvPr/>
        </p:nvPicPr>
        <p:blipFill rotWithShape="1">
          <a:blip r:embed="rId2"/>
          <a:srcRect l="14295" r="44859" b="-1"/>
          <a:stretch/>
        </p:blipFill>
        <p:spPr>
          <a:xfrm>
            <a:off x="1" y="10"/>
            <a:ext cx="4196496" cy="6857990"/>
          </a:xfrm>
          <a:prstGeom prst="rect">
            <a:avLst/>
          </a:prstGeom>
          <a:effectLst/>
        </p:spPr>
      </p:pic>
      <p:sp>
        <p:nvSpPr>
          <p:cNvPr id="3" name="Content Placeholder 2">
            <a:extLst>
              <a:ext uri="{FF2B5EF4-FFF2-40B4-BE49-F238E27FC236}">
                <a16:creationId xmlns:a16="http://schemas.microsoft.com/office/drawing/2014/main" id="{25132284-ADB9-0B40-8A9A-7E6E18C146E0}"/>
              </a:ext>
            </a:extLst>
          </p:cNvPr>
          <p:cNvSpPr>
            <a:spLocks noGrp="1"/>
          </p:cNvSpPr>
          <p:nvPr>
            <p:ph idx="1"/>
          </p:nvPr>
        </p:nvSpPr>
        <p:spPr>
          <a:xfrm>
            <a:off x="4553734" y="2409830"/>
            <a:ext cx="6798539" cy="3705217"/>
          </a:xfrm>
        </p:spPr>
        <p:txBody>
          <a:bodyPr>
            <a:noAutofit/>
          </a:bodyPr>
          <a:lstStyle/>
          <a:p>
            <a:r>
              <a:rPr lang="en-MY" dirty="0"/>
              <a:t>The project title "Develop a set of standard API of User Registration (Token), 360 Customer Portfolio, Agents associated leads &amp; sales and others with API Token &amp; Logging Process"  focuses on developing API standards for different functionalities related to users, customer data, and sales processes. It has significant implications in the Data Warehouse (DW) Planning and Design process.</a:t>
            </a:r>
          </a:p>
        </p:txBody>
      </p:sp>
    </p:spTree>
    <p:extLst>
      <p:ext uri="{BB962C8B-B14F-4D97-AF65-F5344CB8AC3E}">
        <p14:creationId xmlns:p14="http://schemas.microsoft.com/office/powerpoint/2010/main" val="104330846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51BA4DF-2BD4-4EC2-B1DB-B27C8AC718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0230679-0EF9-810B-E914-15270C1758DB}"/>
              </a:ext>
            </a:extLst>
          </p:cNvPr>
          <p:cNvSpPr>
            <a:spLocks noGrp="1"/>
          </p:cNvSpPr>
          <p:nvPr>
            <p:ph type="title"/>
          </p:nvPr>
        </p:nvSpPr>
        <p:spPr>
          <a:xfrm>
            <a:off x="4553733" y="548464"/>
            <a:ext cx="6798541" cy="1675623"/>
          </a:xfrm>
        </p:spPr>
        <p:txBody>
          <a:bodyPr anchor="b">
            <a:normAutofit/>
          </a:bodyPr>
          <a:lstStyle/>
          <a:p>
            <a:r>
              <a:rPr lang="en-MY" sz="4000" dirty="0"/>
              <a:t>API development in DW Planning and Design</a:t>
            </a:r>
          </a:p>
        </p:txBody>
      </p:sp>
      <p:pic>
        <p:nvPicPr>
          <p:cNvPr id="5" name="Picture 4" descr="Top view of cubes connected with black lines">
            <a:extLst>
              <a:ext uri="{FF2B5EF4-FFF2-40B4-BE49-F238E27FC236}">
                <a16:creationId xmlns:a16="http://schemas.microsoft.com/office/drawing/2014/main" id="{7C55D8FC-218F-7102-373D-82D3E136F92C}"/>
              </a:ext>
            </a:extLst>
          </p:cNvPr>
          <p:cNvPicPr>
            <a:picLocks noChangeAspect="1"/>
          </p:cNvPicPr>
          <p:nvPr/>
        </p:nvPicPr>
        <p:blipFill rotWithShape="1">
          <a:blip r:embed="rId2"/>
          <a:srcRect l="32014" r="22092"/>
          <a:stretch/>
        </p:blipFill>
        <p:spPr>
          <a:xfrm>
            <a:off x="1" y="10"/>
            <a:ext cx="4196496" cy="6857990"/>
          </a:xfrm>
          <a:prstGeom prst="rect">
            <a:avLst/>
          </a:prstGeom>
          <a:effectLst/>
        </p:spPr>
      </p:pic>
      <p:sp>
        <p:nvSpPr>
          <p:cNvPr id="3" name="Content Placeholder 2">
            <a:extLst>
              <a:ext uri="{FF2B5EF4-FFF2-40B4-BE49-F238E27FC236}">
                <a16:creationId xmlns:a16="http://schemas.microsoft.com/office/drawing/2014/main" id="{7B1F1BF0-5703-0B18-8889-D2F85D12C8B2}"/>
              </a:ext>
            </a:extLst>
          </p:cNvPr>
          <p:cNvSpPr>
            <a:spLocks noGrp="1"/>
          </p:cNvSpPr>
          <p:nvPr>
            <p:ph idx="1"/>
          </p:nvPr>
        </p:nvSpPr>
        <p:spPr>
          <a:xfrm>
            <a:off x="4553734" y="2409830"/>
            <a:ext cx="6798539" cy="3705217"/>
          </a:xfrm>
        </p:spPr>
        <p:txBody>
          <a:bodyPr>
            <a:normAutofit/>
          </a:bodyPr>
          <a:lstStyle/>
          <a:p>
            <a:r>
              <a:rPr lang="en-MY" sz="1600"/>
              <a:t>1. Data Integration:</a:t>
            </a:r>
          </a:p>
          <a:p>
            <a:r>
              <a:rPr lang="en-MY" sz="1600"/>
              <a:t>The existence of standardized APIs means that the DW can easily retrieve data from various source systems. The APIs facilitate a consistent mechanism to extract data, which is the first step in the ETL (Extract, Transform, Load) process.</a:t>
            </a:r>
          </a:p>
          <a:p>
            <a:r>
              <a:rPr lang="en-MY" sz="1600"/>
              <a:t>2. Real-time or Near-real-time Data:</a:t>
            </a:r>
          </a:p>
          <a:p>
            <a:r>
              <a:rPr lang="en-MY" sz="1600"/>
              <a:t>APIs, especially if they are designed to provide real-time data, can influence whether the DW should be structured to support real-time or near-real-time data ingestion.</a:t>
            </a:r>
          </a:p>
          <a:p>
            <a:r>
              <a:rPr lang="en-MY" sz="1600"/>
              <a:t>3. Granularity of Data:</a:t>
            </a:r>
          </a:p>
          <a:p>
            <a:r>
              <a:rPr lang="en-MY" sz="1600"/>
              <a:t>The API details, like "360 Customer Portfolio" or "Agents associated leads &amp; sales", give hints about the granularity of data that will be available. This granularity is crucial when defining fact tables and dimensions in the DW</a:t>
            </a:r>
          </a:p>
        </p:txBody>
      </p:sp>
    </p:spTree>
    <p:extLst>
      <p:ext uri="{BB962C8B-B14F-4D97-AF65-F5344CB8AC3E}">
        <p14:creationId xmlns:p14="http://schemas.microsoft.com/office/powerpoint/2010/main" val="185785104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51BA4DF-2BD4-4EC2-B1DB-B27C8AC718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81741C2-8C89-0D5B-F1BF-87DA49C961FE}"/>
              </a:ext>
            </a:extLst>
          </p:cNvPr>
          <p:cNvSpPr>
            <a:spLocks noGrp="1"/>
          </p:cNvSpPr>
          <p:nvPr>
            <p:ph type="title"/>
          </p:nvPr>
        </p:nvSpPr>
        <p:spPr>
          <a:xfrm>
            <a:off x="4553733" y="548464"/>
            <a:ext cx="6798541" cy="1675623"/>
          </a:xfrm>
        </p:spPr>
        <p:txBody>
          <a:bodyPr anchor="b">
            <a:normAutofit/>
          </a:bodyPr>
          <a:lstStyle/>
          <a:p>
            <a:r>
              <a:rPr lang="en-MY" sz="4000"/>
              <a:t>API development in DW Planning and Design</a:t>
            </a:r>
          </a:p>
        </p:txBody>
      </p:sp>
      <p:pic>
        <p:nvPicPr>
          <p:cNvPr id="5" name="Picture 4">
            <a:extLst>
              <a:ext uri="{FF2B5EF4-FFF2-40B4-BE49-F238E27FC236}">
                <a16:creationId xmlns:a16="http://schemas.microsoft.com/office/drawing/2014/main" id="{A6D67BB2-2F57-47BE-00D3-A469B98CCC40}"/>
              </a:ext>
            </a:extLst>
          </p:cNvPr>
          <p:cNvPicPr>
            <a:picLocks noChangeAspect="1"/>
          </p:cNvPicPr>
          <p:nvPr/>
        </p:nvPicPr>
        <p:blipFill rotWithShape="1">
          <a:blip r:embed="rId2"/>
          <a:srcRect l="15321" r="50259"/>
          <a:stretch/>
        </p:blipFill>
        <p:spPr>
          <a:xfrm>
            <a:off x="1" y="10"/>
            <a:ext cx="4196496" cy="6857990"/>
          </a:xfrm>
          <a:prstGeom prst="rect">
            <a:avLst/>
          </a:prstGeom>
          <a:effectLst/>
        </p:spPr>
      </p:pic>
      <p:sp>
        <p:nvSpPr>
          <p:cNvPr id="3" name="Content Placeholder 2">
            <a:extLst>
              <a:ext uri="{FF2B5EF4-FFF2-40B4-BE49-F238E27FC236}">
                <a16:creationId xmlns:a16="http://schemas.microsoft.com/office/drawing/2014/main" id="{1A147370-BE78-4015-057C-69E87D377029}"/>
              </a:ext>
            </a:extLst>
          </p:cNvPr>
          <p:cNvSpPr>
            <a:spLocks noGrp="1"/>
          </p:cNvSpPr>
          <p:nvPr>
            <p:ph idx="1"/>
          </p:nvPr>
        </p:nvSpPr>
        <p:spPr>
          <a:xfrm>
            <a:off x="4445612" y="2135510"/>
            <a:ext cx="7099786" cy="4448170"/>
          </a:xfrm>
        </p:spPr>
        <p:txBody>
          <a:bodyPr>
            <a:noAutofit/>
          </a:bodyPr>
          <a:lstStyle/>
          <a:p>
            <a:r>
              <a:rPr lang="en-MY" sz="2000" dirty="0"/>
              <a:t>4. Data Quality and Consistency:</a:t>
            </a:r>
          </a:p>
          <a:p>
            <a:r>
              <a:rPr lang="en-MY" sz="2000" dirty="0"/>
              <a:t>Standardized APIs generally provide consistent data formats and structures. This can simplify data validation and cleansing during the transformation stage.</a:t>
            </a:r>
          </a:p>
          <a:p>
            <a:r>
              <a:rPr lang="en-MY" sz="2000" dirty="0"/>
              <a:t>5. Security and Authorization:</a:t>
            </a:r>
          </a:p>
          <a:p>
            <a:r>
              <a:rPr lang="en-MY" sz="2000" dirty="0"/>
              <a:t>The mention of "Token" suggests that there's a token-based authentication mechanism for the APIs. This has implications for the DW in terms of how data extraction is authenticated and authorized.</a:t>
            </a:r>
          </a:p>
          <a:p>
            <a:r>
              <a:rPr lang="en-MY" sz="2000" dirty="0"/>
              <a:t>6. Audit and Logging:</a:t>
            </a:r>
          </a:p>
          <a:p>
            <a:r>
              <a:rPr lang="en-MY" sz="2000" dirty="0"/>
              <a:t>The "Logging Process" suggests there might be logs available for all API interactions. This is valuable for auditing data loads, understanding source system changes, and troubleshooting ETL processes</a:t>
            </a:r>
          </a:p>
        </p:txBody>
      </p:sp>
    </p:spTree>
    <p:extLst>
      <p:ext uri="{BB962C8B-B14F-4D97-AF65-F5344CB8AC3E}">
        <p14:creationId xmlns:p14="http://schemas.microsoft.com/office/powerpoint/2010/main" val="45409720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3C7B65D-B0EB-47D1-A5F6-4F396109B286}"/>
              </a:ext>
            </a:extLst>
          </p:cNvPr>
          <p:cNvSpPr>
            <a:spLocks noGrp="1"/>
          </p:cNvSpPr>
          <p:nvPr>
            <p:ph type="title"/>
          </p:nvPr>
        </p:nvSpPr>
        <p:spPr>
          <a:xfrm>
            <a:off x="4654296" y="329184"/>
            <a:ext cx="6894576" cy="1783080"/>
          </a:xfrm>
        </p:spPr>
        <p:txBody>
          <a:bodyPr anchor="b">
            <a:normAutofit/>
          </a:bodyPr>
          <a:lstStyle/>
          <a:p>
            <a:r>
              <a:rPr lang="en-MY" sz="5400"/>
              <a:t>API development in DW Planning and Design</a:t>
            </a:r>
          </a:p>
        </p:txBody>
      </p:sp>
      <p:pic>
        <p:nvPicPr>
          <p:cNvPr id="5" name="Picture 4" descr="Computer script on a screen">
            <a:extLst>
              <a:ext uri="{FF2B5EF4-FFF2-40B4-BE49-F238E27FC236}">
                <a16:creationId xmlns:a16="http://schemas.microsoft.com/office/drawing/2014/main" id="{91C541A2-0839-160F-6447-6E4388B6A645}"/>
              </a:ext>
            </a:extLst>
          </p:cNvPr>
          <p:cNvPicPr>
            <a:picLocks noChangeAspect="1"/>
          </p:cNvPicPr>
          <p:nvPr/>
        </p:nvPicPr>
        <p:blipFill rotWithShape="1">
          <a:blip r:embed="rId2"/>
          <a:srcRect l="10392" r="50164" b="-2"/>
          <a:stretch/>
        </p:blipFill>
        <p:spPr>
          <a:xfrm>
            <a:off x="20" y="1"/>
            <a:ext cx="4052522" cy="6858000"/>
          </a:xfrm>
          <a:custGeom>
            <a:avLst/>
            <a:gdLst/>
            <a:ahLst/>
            <a:cxnLst/>
            <a:rect l="l" t="t" r="r" b="b"/>
            <a:pathLst>
              <a:path w="4052542" h="6858000">
                <a:moveTo>
                  <a:pt x="0" y="0"/>
                </a:moveTo>
                <a:lnTo>
                  <a:pt x="4020923" y="0"/>
                </a:lnTo>
                <a:lnTo>
                  <a:pt x="4022656" y="14697"/>
                </a:lnTo>
                <a:cubicBezTo>
                  <a:pt x="4037606" y="98462"/>
                  <a:pt x="4035072" y="183369"/>
                  <a:pt x="4039126" y="267642"/>
                </a:cubicBezTo>
                <a:cubicBezTo>
                  <a:pt x="4043941" y="370699"/>
                  <a:pt x="4037860" y="474136"/>
                  <a:pt x="4035579" y="577446"/>
                </a:cubicBezTo>
                <a:cubicBezTo>
                  <a:pt x="4033805" y="665399"/>
                  <a:pt x="4025063" y="753226"/>
                  <a:pt x="4027724" y="841306"/>
                </a:cubicBezTo>
                <a:cubicBezTo>
                  <a:pt x="4027914" y="844352"/>
                  <a:pt x="4027914" y="847398"/>
                  <a:pt x="4027724" y="850444"/>
                </a:cubicBezTo>
                <a:cubicBezTo>
                  <a:pt x="4019615" y="947281"/>
                  <a:pt x="4019615" y="1044626"/>
                  <a:pt x="4027724" y="1141464"/>
                </a:cubicBezTo>
                <a:cubicBezTo>
                  <a:pt x="4030296" y="1181772"/>
                  <a:pt x="4029574" y="1222221"/>
                  <a:pt x="4025570" y="1262415"/>
                </a:cubicBezTo>
                <a:cubicBezTo>
                  <a:pt x="4021769" y="1313563"/>
                  <a:pt x="4009606" y="1365472"/>
                  <a:pt x="4018348" y="1416238"/>
                </a:cubicBezTo>
                <a:cubicBezTo>
                  <a:pt x="4024037" y="1458058"/>
                  <a:pt x="4027166" y="1500194"/>
                  <a:pt x="4027724" y="1542394"/>
                </a:cubicBezTo>
                <a:cubicBezTo>
                  <a:pt x="4032158" y="1636820"/>
                  <a:pt x="4027977" y="1731753"/>
                  <a:pt x="4026330" y="1826433"/>
                </a:cubicBezTo>
                <a:cubicBezTo>
                  <a:pt x="4024556" y="1936724"/>
                  <a:pt x="4027344" y="2047015"/>
                  <a:pt x="4018475" y="2157432"/>
                </a:cubicBezTo>
                <a:cubicBezTo>
                  <a:pt x="4013597" y="2246629"/>
                  <a:pt x="4013597" y="2336029"/>
                  <a:pt x="4018475" y="2425226"/>
                </a:cubicBezTo>
                <a:cubicBezTo>
                  <a:pt x="4020882" y="2506961"/>
                  <a:pt x="4033172" y="2587934"/>
                  <a:pt x="4031145" y="2670557"/>
                </a:cubicBezTo>
                <a:cubicBezTo>
                  <a:pt x="4028737" y="2766886"/>
                  <a:pt x="4017335" y="2862962"/>
                  <a:pt x="4020882" y="2959546"/>
                </a:cubicBezTo>
                <a:cubicBezTo>
                  <a:pt x="4022529" y="3005617"/>
                  <a:pt x="4022656" y="3051688"/>
                  <a:pt x="4023543" y="3097758"/>
                </a:cubicBezTo>
                <a:cubicBezTo>
                  <a:pt x="4024683" y="3153221"/>
                  <a:pt x="4034692" y="3208556"/>
                  <a:pt x="4029117" y="3263892"/>
                </a:cubicBezTo>
                <a:cubicBezTo>
                  <a:pt x="4019869" y="3356161"/>
                  <a:pt x="3995923" y="3446906"/>
                  <a:pt x="4010873" y="3541459"/>
                </a:cubicBezTo>
                <a:cubicBezTo>
                  <a:pt x="4019108" y="3593495"/>
                  <a:pt x="4028357" y="3645658"/>
                  <a:pt x="4033172" y="3698201"/>
                </a:cubicBezTo>
                <a:cubicBezTo>
                  <a:pt x="4037353" y="3745160"/>
                  <a:pt x="4047868" y="3792881"/>
                  <a:pt x="4039886" y="3839586"/>
                </a:cubicBezTo>
                <a:cubicBezTo>
                  <a:pt x="4033045" y="3879565"/>
                  <a:pt x="4036592" y="3919544"/>
                  <a:pt x="4031271" y="3959523"/>
                </a:cubicBezTo>
                <a:cubicBezTo>
                  <a:pt x="4024303" y="4011939"/>
                  <a:pt x="4020629" y="4065244"/>
                  <a:pt x="4015308" y="4118042"/>
                </a:cubicBezTo>
                <a:cubicBezTo>
                  <a:pt x="4010620" y="4165889"/>
                  <a:pt x="4006946" y="4213610"/>
                  <a:pt x="4019615" y="4258539"/>
                </a:cubicBezTo>
                <a:cubicBezTo>
                  <a:pt x="4050656" y="4371622"/>
                  <a:pt x="4033679" y="4484070"/>
                  <a:pt x="4022023" y="4596391"/>
                </a:cubicBezTo>
                <a:cubicBezTo>
                  <a:pt x="4016321" y="4650965"/>
                  <a:pt x="4007959" y="4708712"/>
                  <a:pt x="4020629" y="4758718"/>
                </a:cubicBezTo>
                <a:cubicBezTo>
                  <a:pt x="4043941" y="4847432"/>
                  <a:pt x="4025697" y="4931705"/>
                  <a:pt x="4015561" y="5016866"/>
                </a:cubicBezTo>
                <a:cubicBezTo>
                  <a:pt x="4003335" y="5100174"/>
                  <a:pt x="4005096" y="5184929"/>
                  <a:pt x="4020756" y="5267654"/>
                </a:cubicBezTo>
                <a:cubicBezTo>
                  <a:pt x="4033172" y="5326035"/>
                  <a:pt x="4033172" y="5385432"/>
                  <a:pt x="4034692" y="5444194"/>
                </a:cubicBezTo>
                <a:cubicBezTo>
                  <a:pt x="4035579" y="5481001"/>
                  <a:pt x="4022023" y="5518441"/>
                  <a:pt x="4013027" y="5555120"/>
                </a:cubicBezTo>
                <a:cubicBezTo>
                  <a:pt x="3996937" y="5621371"/>
                  <a:pt x="3991109" y="5688636"/>
                  <a:pt x="4013027" y="5753237"/>
                </a:cubicBezTo>
                <a:cubicBezTo>
                  <a:pt x="4043561" y="5842713"/>
                  <a:pt x="4061045" y="5932189"/>
                  <a:pt x="4048375" y="6026870"/>
                </a:cubicBezTo>
                <a:cubicBezTo>
                  <a:pt x="4041027" y="6085251"/>
                  <a:pt x="4039380" y="6144902"/>
                  <a:pt x="4028357" y="6202522"/>
                </a:cubicBezTo>
                <a:cubicBezTo>
                  <a:pt x="4010240" y="6298091"/>
                  <a:pt x="4016701" y="6393024"/>
                  <a:pt x="4031145" y="6487196"/>
                </a:cubicBezTo>
                <a:cubicBezTo>
                  <a:pt x="4041293" y="6565885"/>
                  <a:pt x="4042395" y="6645474"/>
                  <a:pt x="4034439" y="6724403"/>
                </a:cubicBezTo>
                <a:lnTo>
                  <a:pt x="4025206" y="6858000"/>
                </a:lnTo>
                <a:lnTo>
                  <a:pt x="0" y="6858000"/>
                </a:lnTo>
                <a:close/>
              </a:path>
            </a:pathLst>
          </a:custGeom>
        </p:spPr>
      </p:pic>
      <p:sp>
        <p:nvSpPr>
          <p:cNvPr id="11" name="sketchy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4296" y="2395728"/>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D08B6CB-F05F-656A-ABCC-0827FA42BC31}"/>
              </a:ext>
            </a:extLst>
          </p:cNvPr>
          <p:cNvSpPr>
            <a:spLocks noGrp="1"/>
          </p:cNvSpPr>
          <p:nvPr>
            <p:ph idx="1"/>
          </p:nvPr>
        </p:nvSpPr>
        <p:spPr>
          <a:xfrm>
            <a:off x="4654296" y="2545080"/>
            <a:ext cx="6894576" cy="3889248"/>
          </a:xfrm>
        </p:spPr>
        <p:txBody>
          <a:bodyPr>
            <a:noAutofit/>
          </a:bodyPr>
          <a:lstStyle/>
          <a:p>
            <a:r>
              <a:rPr lang="en-MY" sz="2000" dirty="0"/>
              <a:t>7. Historical Data:</a:t>
            </a:r>
          </a:p>
          <a:p>
            <a:pPr lvl="1"/>
            <a:r>
              <a:rPr lang="en-MY" sz="2000" dirty="0"/>
              <a:t>Understanding the data from APIs can help determine how historical data is managed. For instance, does the "360 Customer Portfolio" provide a snapshot of the current state, or does it also offer historical changes? </a:t>
            </a:r>
          </a:p>
          <a:p>
            <a:r>
              <a:rPr lang="en-MY" sz="2000" dirty="0"/>
              <a:t>8. API Rate Limits and Restrictions:</a:t>
            </a:r>
          </a:p>
          <a:p>
            <a:pPr lvl="1"/>
            <a:r>
              <a:rPr lang="en-MY" sz="2000" dirty="0"/>
              <a:t>Any limitations on API calls will impact the frequency and strategy of data extraction routines for the DW.</a:t>
            </a:r>
          </a:p>
          <a:p>
            <a:r>
              <a:rPr lang="en-MY" sz="2000" dirty="0"/>
              <a:t>9. Metadata:</a:t>
            </a:r>
          </a:p>
          <a:p>
            <a:pPr lvl="1"/>
            <a:r>
              <a:rPr lang="en-MY" sz="2000" dirty="0"/>
              <a:t>APIs often come with metadata describing the data, which can be useful when documenting the DW, designing data dictionaries, and understanding source-to-target mappings.</a:t>
            </a:r>
          </a:p>
        </p:txBody>
      </p:sp>
    </p:spTree>
    <p:extLst>
      <p:ext uri="{BB962C8B-B14F-4D97-AF65-F5344CB8AC3E}">
        <p14:creationId xmlns:p14="http://schemas.microsoft.com/office/powerpoint/2010/main" val="42562736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6E9B3E6-E277-4D68-BA48-9CB43FFBD6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2" name="Rectangle 11">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5ED315C-9D35-EDFF-89F1-CDB24B48A707}"/>
              </a:ext>
            </a:extLst>
          </p:cNvPr>
          <p:cNvSpPr>
            <a:spLocks noGrp="1"/>
          </p:cNvSpPr>
          <p:nvPr>
            <p:ph type="title"/>
          </p:nvPr>
        </p:nvSpPr>
        <p:spPr>
          <a:xfrm>
            <a:off x="1043631" y="809898"/>
            <a:ext cx="10173010" cy="1554480"/>
          </a:xfrm>
        </p:spPr>
        <p:txBody>
          <a:bodyPr anchor="ctr">
            <a:normAutofit/>
          </a:bodyPr>
          <a:lstStyle/>
          <a:p>
            <a:r>
              <a:rPr lang="en-MY" sz="4800" dirty="0"/>
              <a:t>Data Warehouse Planning and Design </a:t>
            </a:r>
          </a:p>
        </p:txBody>
      </p:sp>
      <p:cxnSp>
        <p:nvCxnSpPr>
          <p:cNvPr id="18" name="Straight Connector 17">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graphicFrame>
        <p:nvGraphicFramePr>
          <p:cNvPr id="5" name="Content Placeholder 2">
            <a:extLst>
              <a:ext uri="{FF2B5EF4-FFF2-40B4-BE49-F238E27FC236}">
                <a16:creationId xmlns:a16="http://schemas.microsoft.com/office/drawing/2014/main" id="{06C88960-E10E-9CD7-EC3A-2CE1E7805426}"/>
              </a:ext>
            </a:extLst>
          </p:cNvPr>
          <p:cNvGraphicFramePr>
            <a:graphicFrameLocks noGrp="1"/>
          </p:cNvGraphicFramePr>
          <p:nvPr>
            <p:ph idx="1"/>
            <p:extLst>
              <p:ext uri="{D42A27DB-BD31-4B8C-83A1-F6EECF244321}">
                <p14:modId xmlns:p14="http://schemas.microsoft.com/office/powerpoint/2010/main" val="1640881785"/>
              </p:ext>
            </p:extLst>
          </p:nvPr>
        </p:nvGraphicFramePr>
        <p:xfrm>
          <a:off x="904602" y="3017519"/>
          <a:ext cx="10378440" cy="320990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15098425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C8D5EE4-2B62-2CFD-1461-2865C8B8A70A}"/>
              </a:ext>
            </a:extLst>
          </p:cNvPr>
          <p:cNvSpPr>
            <a:spLocks noGrp="1"/>
          </p:cNvSpPr>
          <p:nvPr>
            <p:ph type="title"/>
          </p:nvPr>
        </p:nvSpPr>
        <p:spPr>
          <a:xfrm>
            <a:off x="4654296" y="329184"/>
            <a:ext cx="6894576" cy="1783080"/>
          </a:xfrm>
        </p:spPr>
        <p:txBody>
          <a:bodyPr anchor="b">
            <a:normAutofit/>
          </a:bodyPr>
          <a:lstStyle/>
          <a:p>
            <a:r>
              <a:rPr lang="en-MY" sz="5400"/>
              <a:t>API development in DW Planning and Design</a:t>
            </a:r>
          </a:p>
        </p:txBody>
      </p:sp>
      <p:pic>
        <p:nvPicPr>
          <p:cNvPr id="14" name="Picture 13" descr="Computer script on a screen">
            <a:extLst>
              <a:ext uri="{FF2B5EF4-FFF2-40B4-BE49-F238E27FC236}">
                <a16:creationId xmlns:a16="http://schemas.microsoft.com/office/drawing/2014/main" id="{C76DB946-511C-2582-8A0B-FF7DB06145BD}"/>
              </a:ext>
            </a:extLst>
          </p:cNvPr>
          <p:cNvPicPr>
            <a:picLocks noChangeAspect="1"/>
          </p:cNvPicPr>
          <p:nvPr/>
        </p:nvPicPr>
        <p:blipFill rotWithShape="1">
          <a:blip r:embed="rId2"/>
          <a:srcRect l="10392" r="50164" b="-2"/>
          <a:stretch/>
        </p:blipFill>
        <p:spPr>
          <a:xfrm>
            <a:off x="20" y="1"/>
            <a:ext cx="4052522" cy="6858000"/>
          </a:xfrm>
          <a:custGeom>
            <a:avLst/>
            <a:gdLst/>
            <a:ahLst/>
            <a:cxnLst/>
            <a:rect l="l" t="t" r="r" b="b"/>
            <a:pathLst>
              <a:path w="4052542" h="6858000">
                <a:moveTo>
                  <a:pt x="0" y="0"/>
                </a:moveTo>
                <a:lnTo>
                  <a:pt x="4020923" y="0"/>
                </a:lnTo>
                <a:lnTo>
                  <a:pt x="4022656" y="14697"/>
                </a:lnTo>
                <a:cubicBezTo>
                  <a:pt x="4037606" y="98462"/>
                  <a:pt x="4035072" y="183369"/>
                  <a:pt x="4039126" y="267642"/>
                </a:cubicBezTo>
                <a:cubicBezTo>
                  <a:pt x="4043941" y="370699"/>
                  <a:pt x="4037860" y="474136"/>
                  <a:pt x="4035579" y="577446"/>
                </a:cubicBezTo>
                <a:cubicBezTo>
                  <a:pt x="4033805" y="665399"/>
                  <a:pt x="4025063" y="753226"/>
                  <a:pt x="4027724" y="841306"/>
                </a:cubicBezTo>
                <a:cubicBezTo>
                  <a:pt x="4027914" y="844352"/>
                  <a:pt x="4027914" y="847398"/>
                  <a:pt x="4027724" y="850444"/>
                </a:cubicBezTo>
                <a:cubicBezTo>
                  <a:pt x="4019615" y="947281"/>
                  <a:pt x="4019615" y="1044626"/>
                  <a:pt x="4027724" y="1141464"/>
                </a:cubicBezTo>
                <a:cubicBezTo>
                  <a:pt x="4030296" y="1181772"/>
                  <a:pt x="4029574" y="1222221"/>
                  <a:pt x="4025570" y="1262415"/>
                </a:cubicBezTo>
                <a:cubicBezTo>
                  <a:pt x="4021769" y="1313563"/>
                  <a:pt x="4009606" y="1365472"/>
                  <a:pt x="4018348" y="1416238"/>
                </a:cubicBezTo>
                <a:cubicBezTo>
                  <a:pt x="4024037" y="1458058"/>
                  <a:pt x="4027166" y="1500194"/>
                  <a:pt x="4027724" y="1542394"/>
                </a:cubicBezTo>
                <a:cubicBezTo>
                  <a:pt x="4032158" y="1636820"/>
                  <a:pt x="4027977" y="1731753"/>
                  <a:pt x="4026330" y="1826433"/>
                </a:cubicBezTo>
                <a:cubicBezTo>
                  <a:pt x="4024556" y="1936724"/>
                  <a:pt x="4027344" y="2047015"/>
                  <a:pt x="4018475" y="2157432"/>
                </a:cubicBezTo>
                <a:cubicBezTo>
                  <a:pt x="4013597" y="2246629"/>
                  <a:pt x="4013597" y="2336029"/>
                  <a:pt x="4018475" y="2425226"/>
                </a:cubicBezTo>
                <a:cubicBezTo>
                  <a:pt x="4020882" y="2506961"/>
                  <a:pt x="4033172" y="2587934"/>
                  <a:pt x="4031145" y="2670557"/>
                </a:cubicBezTo>
                <a:cubicBezTo>
                  <a:pt x="4028737" y="2766886"/>
                  <a:pt x="4017335" y="2862962"/>
                  <a:pt x="4020882" y="2959546"/>
                </a:cubicBezTo>
                <a:cubicBezTo>
                  <a:pt x="4022529" y="3005617"/>
                  <a:pt x="4022656" y="3051688"/>
                  <a:pt x="4023543" y="3097758"/>
                </a:cubicBezTo>
                <a:cubicBezTo>
                  <a:pt x="4024683" y="3153221"/>
                  <a:pt x="4034692" y="3208556"/>
                  <a:pt x="4029117" y="3263892"/>
                </a:cubicBezTo>
                <a:cubicBezTo>
                  <a:pt x="4019869" y="3356161"/>
                  <a:pt x="3995923" y="3446906"/>
                  <a:pt x="4010873" y="3541459"/>
                </a:cubicBezTo>
                <a:cubicBezTo>
                  <a:pt x="4019108" y="3593495"/>
                  <a:pt x="4028357" y="3645658"/>
                  <a:pt x="4033172" y="3698201"/>
                </a:cubicBezTo>
                <a:cubicBezTo>
                  <a:pt x="4037353" y="3745160"/>
                  <a:pt x="4047868" y="3792881"/>
                  <a:pt x="4039886" y="3839586"/>
                </a:cubicBezTo>
                <a:cubicBezTo>
                  <a:pt x="4033045" y="3879565"/>
                  <a:pt x="4036592" y="3919544"/>
                  <a:pt x="4031271" y="3959523"/>
                </a:cubicBezTo>
                <a:cubicBezTo>
                  <a:pt x="4024303" y="4011939"/>
                  <a:pt x="4020629" y="4065244"/>
                  <a:pt x="4015308" y="4118042"/>
                </a:cubicBezTo>
                <a:cubicBezTo>
                  <a:pt x="4010620" y="4165889"/>
                  <a:pt x="4006946" y="4213610"/>
                  <a:pt x="4019615" y="4258539"/>
                </a:cubicBezTo>
                <a:cubicBezTo>
                  <a:pt x="4050656" y="4371622"/>
                  <a:pt x="4033679" y="4484070"/>
                  <a:pt x="4022023" y="4596391"/>
                </a:cubicBezTo>
                <a:cubicBezTo>
                  <a:pt x="4016321" y="4650965"/>
                  <a:pt x="4007959" y="4708712"/>
                  <a:pt x="4020629" y="4758718"/>
                </a:cubicBezTo>
                <a:cubicBezTo>
                  <a:pt x="4043941" y="4847432"/>
                  <a:pt x="4025697" y="4931705"/>
                  <a:pt x="4015561" y="5016866"/>
                </a:cubicBezTo>
                <a:cubicBezTo>
                  <a:pt x="4003335" y="5100174"/>
                  <a:pt x="4005096" y="5184929"/>
                  <a:pt x="4020756" y="5267654"/>
                </a:cubicBezTo>
                <a:cubicBezTo>
                  <a:pt x="4033172" y="5326035"/>
                  <a:pt x="4033172" y="5385432"/>
                  <a:pt x="4034692" y="5444194"/>
                </a:cubicBezTo>
                <a:cubicBezTo>
                  <a:pt x="4035579" y="5481001"/>
                  <a:pt x="4022023" y="5518441"/>
                  <a:pt x="4013027" y="5555120"/>
                </a:cubicBezTo>
                <a:cubicBezTo>
                  <a:pt x="3996937" y="5621371"/>
                  <a:pt x="3991109" y="5688636"/>
                  <a:pt x="4013027" y="5753237"/>
                </a:cubicBezTo>
                <a:cubicBezTo>
                  <a:pt x="4043561" y="5842713"/>
                  <a:pt x="4061045" y="5932189"/>
                  <a:pt x="4048375" y="6026870"/>
                </a:cubicBezTo>
                <a:cubicBezTo>
                  <a:pt x="4041027" y="6085251"/>
                  <a:pt x="4039380" y="6144902"/>
                  <a:pt x="4028357" y="6202522"/>
                </a:cubicBezTo>
                <a:cubicBezTo>
                  <a:pt x="4010240" y="6298091"/>
                  <a:pt x="4016701" y="6393024"/>
                  <a:pt x="4031145" y="6487196"/>
                </a:cubicBezTo>
                <a:cubicBezTo>
                  <a:pt x="4041293" y="6565885"/>
                  <a:pt x="4042395" y="6645474"/>
                  <a:pt x="4034439" y="6724403"/>
                </a:cubicBezTo>
                <a:lnTo>
                  <a:pt x="4025206" y="6858000"/>
                </a:lnTo>
                <a:lnTo>
                  <a:pt x="0" y="6858000"/>
                </a:lnTo>
                <a:close/>
              </a:path>
            </a:pathLst>
          </a:custGeom>
        </p:spPr>
      </p:pic>
      <p:sp>
        <p:nvSpPr>
          <p:cNvPr id="15" name="sketchy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4296" y="2395728"/>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F26A90E-F16A-C5A6-F790-5AE6A5C0B1A1}"/>
              </a:ext>
            </a:extLst>
          </p:cNvPr>
          <p:cNvSpPr>
            <a:spLocks noGrp="1"/>
          </p:cNvSpPr>
          <p:nvPr>
            <p:ph idx="1"/>
          </p:nvPr>
        </p:nvSpPr>
        <p:spPr>
          <a:xfrm>
            <a:off x="4654296" y="2706624"/>
            <a:ext cx="7121144" cy="4029456"/>
          </a:xfrm>
        </p:spPr>
        <p:txBody>
          <a:bodyPr>
            <a:normAutofit/>
          </a:bodyPr>
          <a:lstStyle/>
          <a:p>
            <a:r>
              <a:rPr lang="en-MY" sz="2400" dirty="0"/>
              <a:t>10. Feedback Loop:</a:t>
            </a:r>
          </a:p>
          <a:p>
            <a:pPr lvl="1"/>
            <a:r>
              <a:rPr lang="en-MY" dirty="0"/>
              <a:t>If the DW identifies data quality issues or other insights, there could be a feedback mechanism through the APIs to update or rectify data in the source systems.</a:t>
            </a:r>
          </a:p>
          <a:p>
            <a:pPr marL="0" indent="0">
              <a:buNone/>
            </a:pPr>
            <a:r>
              <a:rPr lang="en-MY" sz="2400" dirty="0"/>
              <a:t>In conclusion, while the project title seems to focus on API development, the APIs will play a crucial role in how data is sourced, structured, and managed in the Data Warehouse. It's essential for DW designers and architects to be deeply involved in such projects to ensure the DW's efficiency and accuracy.</a:t>
            </a:r>
          </a:p>
        </p:txBody>
      </p:sp>
    </p:spTree>
    <p:extLst>
      <p:ext uri="{BB962C8B-B14F-4D97-AF65-F5344CB8AC3E}">
        <p14:creationId xmlns:p14="http://schemas.microsoft.com/office/powerpoint/2010/main" val="209729801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786164A-4763-8F6C-7F01-736242A6421F}"/>
              </a:ext>
            </a:extLst>
          </p:cNvPr>
          <p:cNvSpPr>
            <a:spLocks noGrp="1"/>
          </p:cNvSpPr>
          <p:nvPr>
            <p:ph type="title"/>
          </p:nvPr>
        </p:nvSpPr>
        <p:spPr>
          <a:xfrm>
            <a:off x="4191000" y="257175"/>
            <a:ext cx="6676622" cy="666750"/>
          </a:xfrm>
        </p:spPr>
        <p:txBody>
          <a:bodyPr>
            <a:normAutofit/>
          </a:bodyPr>
          <a:lstStyle/>
          <a:p>
            <a:r>
              <a:rPr lang="en-MY" sz="4000" dirty="0"/>
              <a:t>References</a:t>
            </a:r>
          </a:p>
        </p:txBody>
      </p:sp>
      <p:pic>
        <p:nvPicPr>
          <p:cNvPr id="5" name="Picture 4" descr="Many question marks on black background">
            <a:extLst>
              <a:ext uri="{FF2B5EF4-FFF2-40B4-BE49-F238E27FC236}">
                <a16:creationId xmlns:a16="http://schemas.microsoft.com/office/drawing/2014/main" id="{894E23F2-A1F2-464C-1A9F-483F02BBB497}"/>
              </a:ext>
            </a:extLst>
          </p:cNvPr>
          <p:cNvPicPr>
            <a:picLocks noChangeAspect="1"/>
          </p:cNvPicPr>
          <p:nvPr/>
        </p:nvPicPr>
        <p:blipFill rotWithShape="1">
          <a:blip r:embed="rId2"/>
          <a:srcRect l="38302" r="2" b="2"/>
          <a:stretch/>
        </p:blipFill>
        <p:spPr>
          <a:xfrm>
            <a:off x="-76199" y="838200"/>
            <a:ext cx="4267199" cy="2867025"/>
          </a:xfrm>
          <a:prstGeom prst="rect">
            <a:avLst/>
          </a:prstGeom>
        </p:spPr>
      </p:pic>
      <p:sp>
        <p:nvSpPr>
          <p:cNvPr id="3" name="Content Placeholder 2">
            <a:extLst>
              <a:ext uri="{FF2B5EF4-FFF2-40B4-BE49-F238E27FC236}">
                <a16:creationId xmlns:a16="http://schemas.microsoft.com/office/drawing/2014/main" id="{E5D378F9-FAAD-F2C8-618E-E8B29E71823A}"/>
              </a:ext>
            </a:extLst>
          </p:cNvPr>
          <p:cNvSpPr>
            <a:spLocks noGrp="1"/>
          </p:cNvSpPr>
          <p:nvPr>
            <p:ph idx="1"/>
          </p:nvPr>
        </p:nvSpPr>
        <p:spPr>
          <a:xfrm>
            <a:off x="4191000" y="1009650"/>
            <a:ext cx="7858125" cy="5095876"/>
          </a:xfrm>
        </p:spPr>
        <p:txBody>
          <a:bodyPr>
            <a:normAutofit/>
          </a:bodyPr>
          <a:lstStyle/>
          <a:p>
            <a:r>
              <a:rPr lang="en-MY" sz="2000" dirty="0"/>
              <a:t>[1] </a:t>
            </a:r>
            <a:r>
              <a:rPr lang="en-MY" sz="2000" dirty="0">
                <a:hlinkClick r:id="rId3"/>
              </a:rPr>
              <a:t>https://holowczak.com/data-warehousing-project-planning/</a:t>
            </a:r>
            <a:endParaRPr lang="en-MY" sz="2000" dirty="0"/>
          </a:p>
          <a:p>
            <a:r>
              <a:rPr lang="en-MY" sz="2000" dirty="0"/>
              <a:t>[2] </a:t>
            </a:r>
            <a:r>
              <a:rPr lang="en-MY" sz="2000" dirty="0">
                <a:hlinkClick r:id="rId4"/>
              </a:rPr>
              <a:t>https://www.projectmanager.com/blog/project-scope</a:t>
            </a:r>
            <a:endParaRPr lang="en-MY" sz="2000" dirty="0"/>
          </a:p>
          <a:p>
            <a:r>
              <a:rPr lang="en-MY" sz="2000" dirty="0"/>
              <a:t>[3] </a:t>
            </a:r>
            <a:r>
              <a:rPr lang="en-MY" sz="2000" dirty="0">
                <a:hlinkClick r:id="rId5"/>
              </a:rPr>
              <a:t>https://www.guru99.com/star-snowflake-data-warehousing.html</a:t>
            </a:r>
            <a:endParaRPr lang="en-MY" sz="2000" dirty="0"/>
          </a:p>
          <a:p>
            <a:r>
              <a:rPr lang="en-MY" sz="2000" dirty="0"/>
              <a:t>[4] </a:t>
            </a:r>
            <a:r>
              <a:rPr lang="en-MY" sz="2000" dirty="0">
                <a:hlinkClick r:id="rId6"/>
              </a:rPr>
              <a:t>https://featuretools.alteryx.com/en/stable/getting_started/afe.html</a:t>
            </a:r>
            <a:endParaRPr lang="en-MY" sz="2000" dirty="0"/>
          </a:p>
          <a:p>
            <a:r>
              <a:rPr lang="en-MY" sz="2000" dirty="0"/>
              <a:t>[5] </a:t>
            </a:r>
            <a:r>
              <a:rPr lang="en-MY" sz="2000" dirty="0">
                <a:hlinkClick r:id="rId7"/>
              </a:rPr>
              <a:t>https://www.talend.com/products/talend-open-studio/</a:t>
            </a:r>
            <a:endParaRPr lang="en-MY" sz="2000" dirty="0"/>
          </a:p>
          <a:p>
            <a:r>
              <a:rPr lang="en-MY" sz="2000" dirty="0"/>
              <a:t>[6] </a:t>
            </a:r>
            <a:r>
              <a:rPr lang="en-MY" sz="2000" dirty="0">
                <a:hlinkClick r:id="rId8"/>
              </a:rPr>
              <a:t>https://www.projectpro.io/article/how-to-design-a-data-warehouse/825</a:t>
            </a:r>
            <a:endParaRPr lang="en-MY" sz="2000" dirty="0"/>
          </a:p>
          <a:p>
            <a:endParaRPr lang="en-MY" sz="2000" dirty="0"/>
          </a:p>
        </p:txBody>
      </p:sp>
    </p:spTree>
    <p:extLst>
      <p:ext uri="{BB962C8B-B14F-4D97-AF65-F5344CB8AC3E}">
        <p14:creationId xmlns:p14="http://schemas.microsoft.com/office/powerpoint/2010/main" val="30699213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C9C7A1-564B-3C94-BC5E-B0E018039248}"/>
              </a:ext>
            </a:extLst>
          </p:cNvPr>
          <p:cNvSpPr>
            <a:spLocks noGrp="1"/>
          </p:cNvSpPr>
          <p:nvPr>
            <p:ph type="title"/>
          </p:nvPr>
        </p:nvSpPr>
        <p:spPr/>
        <p:txBody>
          <a:bodyPr/>
          <a:lstStyle/>
          <a:p>
            <a:r>
              <a:rPr lang="en-MY" dirty="0"/>
              <a:t>[1]</a:t>
            </a:r>
          </a:p>
        </p:txBody>
      </p:sp>
      <p:pic>
        <p:nvPicPr>
          <p:cNvPr id="5" name="Content Placeholder 4">
            <a:extLst>
              <a:ext uri="{FF2B5EF4-FFF2-40B4-BE49-F238E27FC236}">
                <a16:creationId xmlns:a16="http://schemas.microsoft.com/office/drawing/2014/main" id="{95DC8566-76A2-1AFA-6385-B7892D0F069F}"/>
              </a:ext>
            </a:extLst>
          </p:cNvPr>
          <p:cNvPicPr>
            <a:picLocks noGrp="1" noChangeAspect="1"/>
          </p:cNvPicPr>
          <p:nvPr>
            <p:ph idx="1"/>
          </p:nvPr>
        </p:nvPicPr>
        <p:blipFill>
          <a:blip r:embed="rId2"/>
          <a:stretch>
            <a:fillRect/>
          </a:stretch>
        </p:blipFill>
        <p:spPr>
          <a:xfrm>
            <a:off x="2402669" y="1825625"/>
            <a:ext cx="7386661" cy="4351338"/>
          </a:xfrm>
        </p:spPr>
      </p:pic>
    </p:spTree>
    <p:extLst>
      <p:ext uri="{BB962C8B-B14F-4D97-AF65-F5344CB8AC3E}">
        <p14:creationId xmlns:p14="http://schemas.microsoft.com/office/powerpoint/2010/main" val="37767762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58A14AF-9FB5-4CC7-BA35-E8E85D3ED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E49E36C-667E-3F6A-807B-D54411776FF1}"/>
              </a:ext>
            </a:extLst>
          </p:cNvPr>
          <p:cNvSpPr>
            <a:spLocks noGrp="1"/>
          </p:cNvSpPr>
          <p:nvPr>
            <p:ph type="title"/>
          </p:nvPr>
        </p:nvSpPr>
        <p:spPr>
          <a:xfrm>
            <a:off x="793662" y="386930"/>
            <a:ext cx="10066122" cy="1298448"/>
          </a:xfrm>
        </p:spPr>
        <p:txBody>
          <a:bodyPr anchor="b">
            <a:normAutofit/>
          </a:bodyPr>
          <a:lstStyle/>
          <a:p>
            <a:r>
              <a:rPr lang="en-MY" sz="4800" dirty="0"/>
              <a:t>1. Define Business Requirements</a:t>
            </a:r>
          </a:p>
        </p:txBody>
      </p:sp>
      <p:sp>
        <p:nvSpPr>
          <p:cNvPr id="12" name="Rectangle 11">
            <a:extLst>
              <a:ext uri="{FF2B5EF4-FFF2-40B4-BE49-F238E27FC236}">
                <a16:creationId xmlns:a16="http://schemas.microsoft.com/office/drawing/2014/main" id="{3A9A4357-BD1D-4622-A4FE-766E6AB8DE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2679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1900B80-F221-5925-9C70-223989A7ACF7}"/>
              </a:ext>
            </a:extLst>
          </p:cNvPr>
          <p:cNvSpPr>
            <a:spLocks noGrp="1"/>
          </p:cNvSpPr>
          <p:nvPr>
            <p:ph idx="1"/>
          </p:nvPr>
        </p:nvSpPr>
        <p:spPr>
          <a:xfrm>
            <a:off x="496918" y="2517348"/>
            <a:ext cx="6504245" cy="3953721"/>
          </a:xfrm>
        </p:spPr>
        <p:txBody>
          <a:bodyPr anchor="ctr">
            <a:noAutofit/>
          </a:bodyPr>
          <a:lstStyle/>
          <a:p>
            <a:r>
              <a:rPr lang="en-MY" sz="1600" dirty="0"/>
              <a:t>Identify Stakeholders:</a:t>
            </a:r>
          </a:p>
          <a:p>
            <a:pPr lvl="1"/>
            <a:r>
              <a:rPr lang="en-MY" sz="1600" dirty="0"/>
              <a:t>Involve key business users, IT professionals, and decision-makers.</a:t>
            </a:r>
          </a:p>
          <a:p>
            <a:r>
              <a:rPr lang="en-MY" sz="1600" dirty="0"/>
              <a:t>Gather Requirements:</a:t>
            </a:r>
          </a:p>
          <a:p>
            <a:pPr lvl="1"/>
            <a:r>
              <a:rPr lang="en-MY" sz="1600" dirty="0"/>
              <a:t>Understand what data is needed, the type of analysis required, reporting needs, and performance expectations.</a:t>
            </a:r>
          </a:p>
          <a:p>
            <a:pPr lvl="2"/>
            <a:r>
              <a:rPr lang="en-MY" sz="1600" dirty="0"/>
              <a:t>Interviews and Meetings</a:t>
            </a:r>
          </a:p>
          <a:p>
            <a:pPr lvl="2"/>
            <a:r>
              <a:rPr lang="en-MY" sz="1600" dirty="0"/>
              <a:t>Questionnaires and Surveys</a:t>
            </a:r>
          </a:p>
          <a:p>
            <a:pPr lvl="2"/>
            <a:r>
              <a:rPr lang="en-MY" sz="1600" dirty="0"/>
              <a:t>Data Profiling Tools - Using specialized tools to analyse source data to understand its structure, content, relationships, and quality</a:t>
            </a:r>
          </a:p>
          <a:p>
            <a:r>
              <a:rPr lang="en-MY" sz="1600" dirty="0"/>
              <a:t>Define Objectives:</a:t>
            </a:r>
          </a:p>
          <a:p>
            <a:pPr lvl="1"/>
            <a:r>
              <a:rPr lang="en-MY" sz="1600" dirty="0"/>
              <a:t>Clearly outline the goals and objectives of the Data Warehouse.</a:t>
            </a:r>
          </a:p>
          <a:p>
            <a:r>
              <a:rPr lang="en-MY" sz="1600" dirty="0"/>
              <a:t> self-service analytics for business users.</a:t>
            </a:r>
          </a:p>
          <a:p>
            <a:r>
              <a:rPr lang="en-MY" sz="1600" dirty="0"/>
              <a:t>cloud-native BI tools such as Power BI  for rapid deployment.</a:t>
            </a:r>
          </a:p>
          <a:p>
            <a:r>
              <a:rPr lang="en-MY" sz="1600" dirty="0"/>
              <a:t> AI-powered insights (e.g., AWS </a:t>
            </a:r>
            <a:r>
              <a:rPr lang="en-MY" sz="1600" dirty="0" err="1"/>
              <a:t>SageMaker</a:t>
            </a:r>
            <a:r>
              <a:rPr lang="en-MY" sz="1600" dirty="0"/>
              <a:t>).</a:t>
            </a:r>
          </a:p>
          <a:p>
            <a:endParaRPr lang="en-MY" sz="2000" dirty="0"/>
          </a:p>
        </p:txBody>
      </p:sp>
      <p:pic>
        <p:nvPicPr>
          <p:cNvPr id="7" name="Graphic 6" descr="Users">
            <a:extLst>
              <a:ext uri="{FF2B5EF4-FFF2-40B4-BE49-F238E27FC236}">
                <a16:creationId xmlns:a16="http://schemas.microsoft.com/office/drawing/2014/main" id="{7BF46425-E61D-870B-E64B-AA57039148EA}"/>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629548" y="2484255"/>
            <a:ext cx="3714244" cy="3714244"/>
          </a:xfrm>
          <a:prstGeom prst="rect">
            <a:avLst/>
          </a:prstGeom>
        </p:spPr>
      </p:pic>
      <p:sp>
        <p:nvSpPr>
          <p:cNvPr id="16" name="Rectangle 15">
            <a:extLst>
              <a:ext uri="{FF2B5EF4-FFF2-40B4-BE49-F238E27FC236}">
                <a16:creationId xmlns:a16="http://schemas.microsoft.com/office/drawing/2014/main" id="{E6995CE5-F890-4ABA-82A2-26507CE8D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502972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51BA4DF-2BD4-4EC2-B1DB-B27C8AC718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A016BB2-764A-F654-835D-0960AD976EA8}"/>
              </a:ext>
            </a:extLst>
          </p:cNvPr>
          <p:cNvSpPr>
            <a:spLocks noGrp="1"/>
          </p:cNvSpPr>
          <p:nvPr>
            <p:ph type="title"/>
          </p:nvPr>
        </p:nvSpPr>
        <p:spPr>
          <a:xfrm>
            <a:off x="4596234" y="94303"/>
            <a:ext cx="6798541" cy="1675623"/>
          </a:xfrm>
        </p:spPr>
        <p:txBody>
          <a:bodyPr anchor="b">
            <a:normAutofit/>
          </a:bodyPr>
          <a:lstStyle/>
          <a:p>
            <a:r>
              <a:rPr lang="en-MY" sz="3700" dirty="0"/>
              <a:t>Here are examples of goals and their corresponding objectives for a Data Warehouse</a:t>
            </a:r>
          </a:p>
        </p:txBody>
      </p:sp>
      <p:pic>
        <p:nvPicPr>
          <p:cNvPr id="5" name="Picture 4" descr="Person holding a puzzle piece">
            <a:extLst>
              <a:ext uri="{FF2B5EF4-FFF2-40B4-BE49-F238E27FC236}">
                <a16:creationId xmlns:a16="http://schemas.microsoft.com/office/drawing/2014/main" id="{F4FD6622-8F85-A844-4866-E8A7FBB68A42}"/>
              </a:ext>
            </a:extLst>
          </p:cNvPr>
          <p:cNvPicPr>
            <a:picLocks noChangeAspect="1"/>
          </p:cNvPicPr>
          <p:nvPr/>
        </p:nvPicPr>
        <p:blipFill rotWithShape="1">
          <a:blip r:embed="rId2"/>
          <a:srcRect l="29434" r="29108" b="-1"/>
          <a:stretch/>
        </p:blipFill>
        <p:spPr>
          <a:xfrm>
            <a:off x="1" y="10"/>
            <a:ext cx="4196496" cy="6857990"/>
          </a:xfrm>
          <a:prstGeom prst="rect">
            <a:avLst/>
          </a:prstGeom>
          <a:effectLst/>
        </p:spPr>
      </p:pic>
      <p:sp>
        <p:nvSpPr>
          <p:cNvPr id="3" name="Content Placeholder 2">
            <a:extLst>
              <a:ext uri="{FF2B5EF4-FFF2-40B4-BE49-F238E27FC236}">
                <a16:creationId xmlns:a16="http://schemas.microsoft.com/office/drawing/2014/main" id="{95E3AFB7-B62B-B677-DC22-1B4EA930E136}"/>
              </a:ext>
            </a:extLst>
          </p:cNvPr>
          <p:cNvSpPr>
            <a:spLocks noGrp="1"/>
          </p:cNvSpPr>
          <p:nvPr>
            <p:ph idx="1"/>
          </p:nvPr>
        </p:nvSpPr>
        <p:spPr>
          <a:xfrm>
            <a:off x="4596234" y="1864229"/>
            <a:ext cx="7313146" cy="4539610"/>
          </a:xfrm>
        </p:spPr>
        <p:txBody>
          <a:bodyPr>
            <a:noAutofit/>
          </a:bodyPr>
          <a:lstStyle/>
          <a:p>
            <a:r>
              <a:rPr lang="en-MY" sz="2000" dirty="0"/>
              <a:t>Goal 1: Improve Decision Making</a:t>
            </a:r>
          </a:p>
          <a:p>
            <a:r>
              <a:rPr lang="en-MY" sz="2000" dirty="0"/>
              <a:t>Objectives:</a:t>
            </a:r>
          </a:p>
          <a:p>
            <a:pPr lvl="1"/>
            <a:r>
              <a:rPr lang="en-MY" sz="2000" dirty="0"/>
              <a:t>Provide timely access to key business metrics.</a:t>
            </a:r>
          </a:p>
          <a:p>
            <a:pPr lvl="1"/>
            <a:r>
              <a:rPr lang="en-MY" sz="2000" dirty="0"/>
              <a:t>Ensure accuracy and consistency of data to boost confidence in decision-making.</a:t>
            </a:r>
          </a:p>
          <a:p>
            <a:pPr lvl="1"/>
            <a:r>
              <a:rPr lang="en-MY" sz="2000" dirty="0"/>
              <a:t>Enable trend analysis by maintaining historical data.</a:t>
            </a:r>
          </a:p>
          <a:p>
            <a:pPr lvl="1"/>
            <a:r>
              <a:rPr lang="en-MY" sz="2000" dirty="0"/>
              <a:t>Implement self-service analytics tools for business users to generate ad hoc reports.</a:t>
            </a:r>
          </a:p>
          <a:p>
            <a:r>
              <a:rPr lang="en-MY" sz="2000" dirty="0"/>
              <a:t>Goal 2: Consolidate Data Sources</a:t>
            </a:r>
          </a:p>
          <a:p>
            <a:r>
              <a:rPr lang="en-MY" sz="2000" dirty="0"/>
              <a:t>Objectives:</a:t>
            </a:r>
          </a:p>
          <a:p>
            <a:pPr lvl="1"/>
            <a:r>
              <a:rPr lang="en-MY" sz="2000" dirty="0"/>
              <a:t>Integrate data from disparate systems (CRM, ERP, etc.) into a centralized DW.</a:t>
            </a:r>
          </a:p>
          <a:p>
            <a:pPr lvl="1"/>
            <a:r>
              <a:rPr lang="en-MY" sz="2000" dirty="0"/>
              <a:t>Reduce redundancy by maintaining a single version of truth.</a:t>
            </a:r>
          </a:p>
          <a:p>
            <a:pPr lvl="1"/>
            <a:r>
              <a:rPr lang="en-MY" sz="2000" dirty="0"/>
              <a:t>Implement data cleansing and transformation processes to ensure consistency.</a:t>
            </a:r>
          </a:p>
        </p:txBody>
      </p:sp>
    </p:spTree>
    <p:extLst>
      <p:ext uri="{BB962C8B-B14F-4D97-AF65-F5344CB8AC3E}">
        <p14:creationId xmlns:p14="http://schemas.microsoft.com/office/powerpoint/2010/main" val="18652033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58A14AF-9FB5-4CC7-BA35-E8E85D3ED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BFE20ED-4302-2593-719B-BF7CE30463C3}"/>
              </a:ext>
            </a:extLst>
          </p:cNvPr>
          <p:cNvSpPr>
            <a:spLocks noGrp="1"/>
          </p:cNvSpPr>
          <p:nvPr>
            <p:ph type="title"/>
          </p:nvPr>
        </p:nvSpPr>
        <p:spPr>
          <a:xfrm>
            <a:off x="793662" y="386930"/>
            <a:ext cx="10066122" cy="1298448"/>
          </a:xfrm>
        </p:spPr>
        <p:txBody>
          <a:bodyPr anchor="b">
            <a:normAutofit/>
          </a:bodyPr>
          <a:lstStyle/>
          <a:p>
            <a:r>
              <a:rPr lang="en-MY" sz="4800" dirty="0"/>
              <a:t>2. Scope and Plan the Project[2]</a:t>
            </a:r>
          </a:p>
        </p:txBody>
      </p:sp>
      <p:sp>
        <p:nvSpPr>
          <p:cNvPr id="12" name="Rectangle 11">
            <a:extLst>
              <a:ext uri="{FF2B5EF4-FFF2-40B4-BE49-F238E27FC236}">
                <a16:creationId xmlns:a16="http://schemas.microsoft.com/office/drawing/2014/main" id="{3A9A4357-BD1D-4622-A4FE-766E6AB8DE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2679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9E400EA-5D07-6555-2FC6-F7A8EBE27CEE}"/>
              </a:ext>
            </a:extLst>
          </p:cNvPr>
          <p:cNvSpPr>
            <a:spLocks noGrp="1"/>
          </p:cNvSpPr>
          <p:nvPr>
            <p:ph idx="1"/>
          </p:nvPr>
        </p:nvSpPr>
        <p:spPr>
          <a:xfrm>
            <a:off x="238125" y="2203079"/>
            <a:ext cx="5705812" cy="4035880"/>
          </a:xfrm>
        </p:spPr>
        <p:txBody>
          <a:bodyPr anchor="ctr">
            <a:normAutofit/>
          </a:bodyPr>
          <a:lstStyle/>
          <a:p>
            <a:r>
              <a:rPr lang="en-MY" dirty="0"/>
              <a:t>Define Scope:</a:t>
            </a:r>
          </a:p>
          <a:p>
            <a:pPr lvl="1"/>
            <a:r>
              <a:rPr lang="en-MY" sz="2800" dirty="0"/>
              <a:t>Clearly outline what is in and out of scope for the project.</a:t>
            </a:r>
          </a:p>
          <a:p>
            <a:r>
              <a:rPr lang="en-MY" dirty="0"/>
              <a:t>Create a Project Plan:</a:t>
            </a:r>
          </a:p>
          <a:p>
            <a:pPr lvl="1"/>
            <a:r>
              <a:rPr lang="en-MY" sz="2800" dirty="0"/>
              <a:t>Develop a timeline, allocate resources, and identify key milestones.</a:t>
            </a:r>
          </a:p>
        </p:txBody>
      </p:sp>
      <p:pic>
        <p:nvPicPr>
          <p:cNvPr id="5" name="Picture 4">
            <a:extLst>
              <a:ext uri="{FF2B5EF4-FFF2-40B4-BE49-F238E27FC236}">
                <a16:creationId xmlns:a16="http://schemas.microsoft.com/office/drawing/2014/main" id="{25158E51-2C41-7BA4-109B-3F95C74A9DB1}"/>
              </a:ext>
            </a:extLst>
          </p:cNvPr>
          <p:cNvPicPr>
            <a:picLocks noChangeAspect="1"/>
          </p:cNvPicPr>
          <p:nvPr/>
        </p:nvPicPr>
        <p:blipFill>
          <a:blip r:embed="rId2"/>
          <a:stretch>
            <a:fillRect/>
          </a:stretch>
        </p:blipFill>
        <p:spPr>
          <a:xfrm>
            <a:off x="5911532" y="3390091"/>
            <a:ext cx="5150277" cy="1902572"/>
          </a:xfrm>
          <a:prstGeom prst="rect">
            <a:avLst/>
          </a:prstGeom>
        </p:spPr>
      </p:pic>
      <p:sp>
        <p:nvSpPr>
          <p:cNvPr id="16" name="Rectangle 15">
            <a:extLst>
              <a:ext uri="{FF2B5EF4-FFF2-40B4-BE49-F238E27FC236}">
                <a16:creationId xmlns:a16="http://schemas.microsoft.com/office/drawing/2014/main" id="{E6995CE5-F890-4ABA-82A2-26507CE8D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392488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815FDE-345E-3610-759F-3BE3D893FAF0}"/>
              </a:ext>
            </a:extLst>
          </p:cNvPr>
          <p:cNvSpPr>
            <a:spLocks noGrp="1"/>
          </p:cNvSpPr>
          <p:nvPr>
            <p:ph type="title"/>
          </p:nvPr>
        </p:nvSpPr>
        <p:spPr>
          <a:xfrm>
            <a:off x="572493" y="238539"/>
            <a:ext cx="11018520" cy="1434415"/>
          </a:xfrm>
        </p:spPr>
        <p:txBody>
          <a:bodyPr anchor="b">
            <a:normAutofit/>
          </a:bodyPr>
          <a:lstStyle/>
          <a:p>
            <a:r>
              <a:rPr lang="en-MY" sz="5400"/>
              <a:t>Scope: Consolidate Data Sources</a:t>
            </a:r>
          </a:p>
        </p:txBody>
      </p:sp>
      <p:sp>
        <p:nvSpPr>
          <p:cNvPr id="16"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02A8924-9B0E-55FA-87FD-091DF39B070E}"/>
              </a:ext>
            </a:extLst>
          </p:cNvPr>
          <p:cNvSpPr>
            <a:spLocks noGrp="1"/>
          </p:cNvSpPr>
          <p:nvPr>
            <p:ph idx="1"/>
          </p:nvPr>
        </p:nvSpPr>
        <p:spPr>
          <a:xfrm>
            <a:off x="572493" y="1739918"/>
            <a:ext cx="6713552" cy="4119172"/>
          </a:xfrm>
        </p:spPr>
        <p:txBody>
          <a:bodyPr anchor="t">
            <a:noAutofit/>
          </a:bodyPr>
          <a:lstStyle/>
          <a:p>
            <a:r>
              <a:rPr lang="en-MY" sz="1600" dirty="0"/>
              <a:t>1. Data Identification and Collection:</a:t>
            </a:r>
          </a:p>
          <a:p>
            <a:pPr lvl="1"/>
            <a:r>
              <a:rPr lang="en-MY" sz="1600" dirty="0"/>
              <a:t>Identify all relevant data sources to be integrated, including but not limited to CRM, ERP, sales platforms, financial systems, and other operational databases.</a:t>
            </a:r>
          </a:p>
          <a:p>
            <a:pPr lvl="1"/>
            <a:r>
              <a:rPr lang="en-MY" sz="1600" dirty="0"/>
              <a:t>Specify the data elements required from each source.</a:t>
            </a:r>
          </a:p>
          <a:p>
            <a:r>
              <a:rPr lang="en-MY" sz="1600" dirty="0"/>
              <a:t>2. Data Integration and Centralization:</a:t>
            </a:r>
          </a:p>
          <a:p>
            <a:pPr lvl="1"/>
            <a:r>
              <a:rPr lang="en-MY" sz="1600" dirty="0"/>
              <a:t>Define the architecture for the Data Warehouse (centralized, decentralized, or hybrid).</a:t>
            </a:r>
          </a:p>
          <a:p>
            <a:pPr lvl="1"/>
            <a:r>
              <a:rPr lang="en-MY" sz="1600" dirty="0"/>
              <a:t>Specify the ETL (Extract, Transform, Load) processes and tools to be used.</a:t>
            </a:r>
          </a:p>
          <a:p>
            <a:r>
              <a:rPr lang="en-MY" sz="1600" dirty="0"/>
              <a:t>3. Data Cleansing and Transformation:</a:t>
            </a:r>
          </a:p>
          <a:p>
            <a:pPr lvl="1"/>
            <a:r>
              <a:rPr lang="en-MY" sz="1600" dirty="0"/>
              <a:t>Identify inconsistencies, anomalies, and redundancies in the collected data.</a:t>
            </a:r>
          </a:p>
          <a:p>
            <a:pPr lvl="1"/>
            <a:r>
              <a:rPr lang="en-MY" sz="1600" dirty="0"/>
              <a:t>Outline the tools, technologies, and techniques to be used for data cleansing and transformation.</a:t>
            </a:r>
          </a:p>
          <a:p>
            <a:r>
              <a:rPr lang="en-MY" sz="1600" dirty="0"/>
              <a:t>4. Data Governance and Quality Assurance:</a:t>
            </a:r>
          </a:p>
          <a:p>
            <a:pPr lvl="1"/>
            <a:r>
              <a:rPr lang="en-MY" sz="1600" dirty="0"/>
              <a:t>Develop guidelines for data quality, data security, and usage.</a:t>
            </a:r>
          </a:p>
          <a:p>
            <a:pPr lvl="1"/>
            <a:r>
              <a:rPr lang="en-MY" sz="1600" dirty="0"/>
              <a:t>Establish processes to regularly review and maintain the quality of data in the DW.</a:t>
            </a:r>
          </a:p>
        </p:txBody>
      </p:sp>
      <p:pic>
        <p:nvPicPr>
          <p:cNvPr id="5" name="Picture 4">
            <a:extLst>
              <a:ext uri="{FF2B5EF4-FFF2-40B4-BE49-F238E27FC236}">
                <a16:creationId xmlns:a16="http://schemas.microsoft.com/office/drawing/2014/main" id="{BE5307C0-ACCC-7B3E-8C5F-F0D023C0BC91}"/>
              </a:ext>
            </a:extLst>
          </p:cNvPr>
          <p:cNvPicPr>
            <a:picLocks noChangeAspect="1"/>
          </p:cNvPicPr>
          <p:nvPr/>
        </p:nvPicPr>
        <p:blipFill rotWithShape="1">
          <a:blip r:embed="rId2"/>
          <a:srcRect l="6251" r="39635" b="2"/>
          <a:stretch/>
        </p:blipFill>
        <p:spPr>
          <a:xfrm>
            <a:off x="7675658" y="2093976"/>
            <a:ext cx="3941064" cy="4096512"/>
          </a:xfrm>
          <a:prstGeom prst="rect">
            <a:avLst/>
          </a:prstGeom>
        </p:spPr>
      </p:pic>
    </p:spTree>
    <p:extLst>
      <p:ext uri="{BB962C8B-B14F-4D97-AF65-F5344CB8AC3E}">
        <p14:creationId xmlns:p14="http://schemas.microsoft.com/office/powerpoint/2010/main" val="212449456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1338</TotalTime>
  <Words>3425</Words>
  <Application>Microsoft Office PowerPoint</Application>
  <PresentationFormat>Widescreen</PresentationFormat>
  <Paragraphs>254</Paragraphs>
  <Slides>41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41</vt:i4>
      </vt:variant>
    </vt:vector>
  </HeadingPairs>
  <TitlesOfParts>
    <vt:vector size="45" baseType="lpstr">
      <vt:lpstr>Arial</vt:lpstr>
      <vt:lpstr>Calibri</vt:lpstr>
      <vt:lpstr>Calibri Light</vt:lpstr>
      <vt:lpstr>Office Theme</vt:lpstr>
      <vt:lpstr>Chapter 4</vt:lpstr>
      <vt:lpstr>Course outline </vt:lpstr>
      <vt:lpstr>learning objectives</vt:lpstr>
      <vt:lpstr>Data Warehouse Planning and Design </vt:lpstr>
      <vt:lpstr>[1]</vt:lpstr>
      <vt:lpstr>1. Define Business Requirements</vt:lpstr>
      <vt:lpstr>Here are examples of goals and their corresponding objectives for a Data Warehouse</vt:lpstr>
      <vt:lpstr>2. Scope and Plan the Project[2]</vt:lpstr>
      <vt:lpstr>Scope: Consolidate Data Sources</vt:lpstr>
      <vt:lpstr>6 main milestones based on the scope provided, spread across a 2-year period</vt:lpstr>
      <vt:lpstr>6 main milestones based on the scope provided, spread across a 2-year period</vt:lpstr>
      <vt:lpstr>Suggested: (Current: Traditional 2-year project plan with milestones.)</vt:lpstr>
      <vt:lpstr>Suggested: (Current: Traditional 2-year project plan with milestones.)</vt:lpstr>
      <vt:lpstr>3. Analyse and Assess Source Systems</vt:lpstr>
      <vt:lpstr>3. Analyse and Assess Source Systems</vt:lpstr>
      <vt:lpstr>4. Design Data Model:[3]</vt:lpstr>
      <vt:lpstr>Data Lakehouse Architecture</vt:lpstr>
      <vt:lpstr>5. Define ETL Process:</vt:lpstr>
      <vt:lpstr>ELT Process</vt:lpstr>
      <vt:lpstr>6. Data Warehouse Architecture[6]</vt:lpstr>
      <vt:lpstr>cloud-native Data Warehouse architectures </vt:lpstr>
      <vt:lpstr>Data Mesh </vt:lpstr>
      <vt:lpstr>Data Fabric</vt:lpstr>
      <vt:lpstr>7. Design Security and Compliance Measures</vt:lpstr>
      <vt:lpstr>token-based authentication</vt:lpstr>
      <vt:lpstr>8. Develop a Prototype</vt:lpstr>
      <vt:lpstr>Develop a Prototype</vt:lpstr>
      <vt:lpstr>9. Implementation and Deployment</vt:lpstr>
      <vt:lpstr>front-end and metric collection </vt:lpstr>
      <vt:lpstr>API integration process</vt:lpstr>
      <vt:lpstr>10. Maintenance and Optimization</vt:lpstr>
      <vt:lpstr>Conclusion</vt:lpstr>
      <vt:lpstr>Why are these phases crucial?</vt:lpstr>
      <vt:lpstr>Why are these phases crucial?</vt:lpstr>
      <vt:lpstr>Why are these phases crucial?</vt:lpstr>
      <vt:lpstr>API development in DW Planning and Design</vt:lpstr>
      <vt:lpstr>API development in DW Planning and Design</vt:lpstr>
      <vt:lpstr>API development in DW Planning and Design</vt:lpstr>
      <vt:lpstr>API development in DW Planning and Design</vt:lpstr>
      <vt:lpstr>API development in DW Planning and Design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2</dc:title>
  <dc:creator>TEH YING WAH</dc:creator>
  <cp:lastModifiedBy>TEH YING WAH</cp:lastModifiedBy>
  <cp:revision>33</cp:revision>
  <dcterms:created xsi:type="dcterms:W3CDTF">2023-10-01T03:07:20Z</dcterms:created>
  <dcterms:modified xsi:type="dcterms:W3CDTF">2024-09-27T13:47:03Z</dcterms:modified>
</cp:coreProperties>
</file>

<file path=docProps/thumbnail.jpeg>
</file>